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98" r:id="rId3"/>
    <p:sldId id="257" r:id="rId4"/>
    <p:sldId id="264" r:id="rId5"/>
    <p:sldId id="258" r:id="rId6"/>
    <p:sldId id="259" r:id="rId7"/>
    <p:sldId id="260" r:id="rId8"/>
    <p:sldId id="261" r:id="rId9"/>
    <p:sldId id="262" r:id="rId10"/>
    <p:sldId id="266" r:id="rId11"/>
    <p:sldId id="278" r:id="rId12"/>
    <p:sldId id="279" r:id="rId13"/>
    <p:sldId id="272" r:id="rId14"/>
    <p:sldId id="295" r:id="rId15"/>
    <p:sldId id="267" r:id="rId16"/>
    <p:sldId id="268" r:id="rId17"/>
    <p:sldId id="273" r:id="rId18"/>
    <p:sldId id="274" r:id="rId19"/>
    <p:sldId id="275" r:id="rId20"/>
    <p:sldId id="276" r:id="rId21"/>
    <p:sldId id="277" r:id="rId22"/>
    <p:sldId id="286" r:id="rId23"/>
    <p:sldId id="296" r:id="rId24"/>
    <p:sldId id="280" r:id="rId25"/>
    <p:sldId id="282" r:id="rId26"/>
    <p:sldId id="265" r:id="rId27"/>
    <p:sldId id="283" r:id="rId28"/>
    <p:sldId id="285" r:id="rId29"/>
    <p:sldId id="288" r:id="rId30"/>
    <p:sldId id="289" r:id="rId31"/>
    <p:sldId id="290" r:id="rId32"/>
    <p:sldId id="291" r:id="rId33"/>
    <p:sldId id="292" r:id="rId34"/>
    <p:sldId id="293" r:id="rId35"/>
    <p:sldId id="294" r:id="rId36"/>
    <p:sldId id="297"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94660"/>
  </p:normalViewPr>
  <p:slideViewPr>
    <p:cSldViewPr>
      <p:cViewPr varScale="1">
        <p:scale>
          <a:sx n="87" d="100"/>
          <a:sy n="87" d="100"/>
        </p:scale>
        <p:origin x="15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2345"/>
            <a:ext cx="7772400" cy="1470025"/>
          </a:xfrm>
        </p:spPr>
        <p:txBody>
          <a:bodyPr anchor="b"/>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smtClean="0"/>
              <a:t>Образец заголовка</a:t>
            </a:r>
            <a:endParaRPr lang="bs-Latn-BA" dirty="0"/>
          </a:p>
        </p:txBody>
      </p:sp>
      <p:sp>
        <p:nvSpPr>
          <p:cNvPr id="3" name="Subtitle 2"/>
          <p:cNvSpPr>
            <a:spLocks noGrp="1"/>
          </p:cNvSpPr>
          <p:nvPr>
            <p:ph type="subTitle" idx="1"/>
          </p:nvPr>
        </p:nvSpPr>
        <p:spPr>
          <a:xfrm>
            <a:off x="1371600" y="3686944"/>
            <a:ext cx="6400800" cy="5040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bs-Latn-BA"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BEB5F3C5-7582-4D6B-886D-E4858EE636E3}" type="slidenum">
              <a:rPr lang="ru-RU" altLang="ru-RU"/>
              <a:pPr>
                <a:defRPr/>
              </a:pPr>
              <a:t>‹#›</a:t>
            </a:fld>
            <a:endParaRPr lang="ru-RU" altLang="ru-RU"/>
          </a:p>
        </p:txBody>
      </p:sp>
    </p:spTree>
    <p:extLst>
      <p:ext uri="{BB962C8B-B14F-4D97-AF65-F5344CB8AC3E}">
        <p14:creationId xmlns:p14="http://schemas.microsoft.com/office/powerpoint/2010/main" val="312000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804FE9E3-C882-476B-A64A-B885C250F3B6}" type="slidenum">
              <a:rPr lang="ru-RU" altLang="ru-RU"/>
              <a:pPr>
                <a:defRPr/>
              </a:pPr>
              <a:t>‹#›</a:t>
            </a:fld>
            <a:endParaRPr lang="ru-RU" altLang="ru-RU"/>
          </a:p>
        </p:txBody>
      </p:sp>
    </p:spTree>
    <p:extLst>
      <p:ext uri="{BB962C8B-B14F-4D97-AF65-F5344CB8AC3E}">
        <p14:creationId xmlns:p14="http://schemas.microsoft.com/office/powerpoint/2010/main" val="299460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FF2C6163-11B3-4678-854C-1B583F93868A}" type="slidenum">
              <a:rPr lang="ru-RU" altLang="ru-RU"/>
              <a:pPr>
                <a:defRPr/>
              </a:pPr>
              <a:t>‹#›</a:t>
            </a:fld>
            <a:endParaRPr lang="ru-RU" altLang="ru-RU"/>
          </a:p>
        </p:txBody>
      </p:sp>
    </p:spTree>
    <p:extLst>
      <p:ext uri="{BB962C8B-B14F-4D97-AF65-F5344CB8AC3E}">
        <p14:creationId xmlns:p14="http://schemas.microsoft.com/office/powerpoint/2010/main" val="88168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1143000"/>
          </a:xfrm>
        </p:spPr>
        <p:txBody>
          <a:bodyPr/>
          <a:lstStyle>
            <a:lvl1pPr>
              <a:defRPr lang="bs-Latn-BA" sz="5400" b="1" kern="1200" dirty="0">
                <a:ln w="19050">
                  <a:solidFill>
                    <a:schemeClr val="bg1"/>
                  </a:solidFill>
                </a:ln>
                <a:solidFill>
                  <a:schemeClr val="bg1"/>
                </a:solidFill>
                <a:latin typeface="Microsoft New Tai Lue" pitchFamily="34" charset="0"/>
                <a:ea typeface="+mj-ea"/>
                <a:cs typeface="Microsoft New Tai Lue" pitchFamily="34" charset="0"/>
              </a:defRPr>
            </a:lvl1pPr>
          </a:lstStyle>
          <a:p>
            <a:r>
              <a:rPr lang="ru-RU" smtClean="0"/>
              <a:t>Образец заголовка</a:t>
            </a:r>
            <a:endParaRPr lang="bs-Latn-BA" dirty="0"/>
          </a:p>
        </p:txBody>
      </p:sp>
      <p:sp>
        <p:nvSpPr>
          <p:cNvPr id="3" name="Content Placeholder 2"/>
          <p:cNvSpPr>
            <a:spLocks noGrp="1"/>
          </p:cNvSpPr>
          <p:nvPr>
            <p:ph idx="1"/>
          </p:nvPr>
        </p:nvSpPr>
        <p:spPr/>
        <p:txBody>
          <a:bodyPr/>
          <a:lstStyle>
            <a:lvl1pPr>
              <a:defRPr>
                <a:solidFill>
                  <a:schemeClr val="bg1"/>
                </a:solidFill>
                <a:latin typeface="Microsoft New Tai Lue" pitchFamily="34" charset="0"/>
                <a:cs typeface="Microsoft New Tai Lue" pitchFamily="34" charset="0"/>
              </a:defRPr>
            </a:lvl1pPr>
            <a:lvl2pPr>
              <a:defRPr>
                <a:solidFill>
                  <a:schemeClr val="bg1"/>
                </a:solidFill>
                <a:latin typeface="Microsoft New Tai Lue" pitchFamily="34" charset="0"/>
                <a:cs typeface="Microsoft New Tai Lue" pitchFamily="34" charset="0"/>
              </a:defRPr>
            </a:lvl2pPr>
            <a:lvl3pPr>
              <a:defRPr>
                <a:solidFill>
                  <a:schemeClr val="bg1"/>
                </a:solidFill>
                <a:latin typeface="Microsoft New Tai Lue" pitchFamily="34" charset="0"/>
                <a:cs typeface="Microsoft New Tai Lue" pitchFamily="34" charset="0"/>
              </a:defRPr>
            </a:lvl3pPr>
            <a:lvl4pPr>
              <a:defRPr>
                <a:solidFill>
                  <a:schemeClr val="bg1"/>
                </a:solidFill>
                <a:latin typeface="Microsoft New Tai Lue" pitchFamily="34" charset="0"/>
                <a:cs typeface="Microsoft New Tai Lue" pitchFamily="34" charset="0"/>
              </a:defRPr>
            </a:lvl4pPr>
            <a:lvl5pPr>
              <a:defRPr>
                <a:solidFill>
                  <a:schemeClr val="bg1"/>
                </a:solidFill>
                <a:latin typeface="Microsoft New Tai Lue" pitchFamily="34" charset="0"/>
                <a:cs typeface="Microsoft New Tai Lue"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dirty="0"/>
          </a:p>
        </p:txBody>
      </p:sp>
      <p:sp>
        <p:nvSpPr>
          <p:cNvPr id="4" name="Date Placeholder 3"/>
          <p:cNvSpPr>
            <a:spLocks noGrp="1"/>
          </p:cNvSpPr>
          <p:nvPr>
            <p:ph type="dt" sz="half" idx="10"/>
          </p:nvPr>
        </p:nvSpPr>
        <p:spPr>
          <a:xfrm>
            <a:off x="465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5" name="Footer Placeholder 4"/>
          <p:cNvSpPr>
            <a:spLocks noGrp="1"/>
          </p:cNvSpPr>
          <p:nvPr>
            <p:ph type="ftr" sz="quarter" idx="11"/>
          </p:nvPr>
        </p:nvSpPr>
        <p:spPr>
          <a:xfrm>
            <a:off x="3132138" y="6248400"/>
            <a:ext cx="2895600" cy="365125"/>
          </a:xfrm>
        </p:spPr>
        <p:txBody>
          <a:bodyPr/>
          <a:lstStyle>
            <a:lvl1pPr>
              <a:defRPr>
                <a:solidFill>
                  <a:schemeClr val="bg1"/>
                </a:solidFill>
                <a:latin typeface="Microsoft New Tai Lue" pitchFamily="34" charset="0"/>
                <a:cs typeface="Microsoft New Tai Lue" pitchFamily="34" charset="0"/>
              </a:defRPr>
            </a:lvl1pPr>
          </a:lstStyle>
          <a:p>
            <a:pPr>
              <a:defRPr/>
            </a:pPr>
            <a:endParaRPr lang="ru-RU" altLang="ru-RU"/>
          </a:p>
        </p:txBody>
      </p:sp>
      <p:sp>
        <p:nvSpPr>
          <p:cNvPr id="6" name="Slide Number Placeholder 5"/>
          <p:cNvSpPr>
            <a:spLocks noGrp="1"/>
          </p:cNvSpPr>
          <p:nvPr>
            <p:ph type="sldNum" sz="quarter" idx="12"/>
          </p:nvPr>
        </p:nvSpPr>
        <p:spPr>
          <a:xfrm>
            <a:off x="6561138" y="6248400"/>
            <a:ext cx="2133600" cy="365125"/>
          </a:xfrm>
        </p:spPr>
        <p:txBody>
          <a:bodyPr/>
          <a:lstStyle>
            <a:lvl1pPr>
              <a:defRPr>
                <a:solidFill>
                  <a:schemeClr val="bg1"/>
                </a:solidFill>
                <a:latin typeface="Microsoft New Tai Lue" pitchFamily="34" charset="0"/>
                <a:cs typeface="Microsoft New Tai Lue" pitchFamily="34" charset="0"/>
              </a:defRPr>
            </a:lvl1pPr>
          </a:lstStyle>
          <a:p>
            <a:pPr>
              <a:defRPr/>
            </a:pPr>
            <a:fld id="{1B77C21D-020A-4674-8695-F55878CBE49A}" type="slidenum">
              <a:rPr lang="ru-RU" altLang="ru-RU"/>
              <a:pPr>
                <a:defRPr/>
              </a:pPr>
              <a:t>‹#›</a:t>
            </a:fld>
            <a:endParaRPr lang="ru-RU" altLang="ru-RU"/>
          </a:p>
        </p:txBody>
      </p:sp>
    </p:spTree>
    <p:extLst>
      <p:ext uri="{BB962C8B-B14F-4D97-AF65-F5344CB8AC3E}">
        <p14:creationId xmlns:p14="http://schemas.microsoft.com/office/powerpoint/2010/main" val="339633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n w="12700">
                  <a:solidFill>
                    <a:schemeClr val="bg1"/>
                  </a:solidFill>
                </a:ln>
                <a:solidFill>
                  <a:schemeClr val="bg1"/>
                </a:solidFill>
              </a:defRPr>
            </a:lvl1pPr>
          </a:lstStyle>
          <a:p>
            <a:r>
              <a:rPr lang="ru-RU" smtClean="0"/>
              <a:t>Образец заголовка</a:t>
            </a:r>
            <a:endParaRPr lang="bs-Latn-BA" dirty="0"/>
          </a:p>
        </p:txBody>
      </p:sp>
      <p:sp>
        <p:nvSpPr>
          <p:cNvPr id="3" name="Text Placeholder 2"/>
          <p:cNvSpPr>
            <a:spLocks noGrp="1"/>
          </p:cNvSpPr>
          <p:nvPr>
            <p:ph type="body" idx="1"/>
          </p:nvPr>
        </p:nvSpPr>
        <p:spPr>
          <a:xfrm>
            <a:off x="722313" y="3861048"/>
            <a:ext cx="7772400" cy="432048"/>
          </a:xfrm>
        </p:spPr>
        <p:txBody>
          <a:bodyPr anchor="ct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pPr>
              <a:defRPr/>
            </a:pPr>
            <a:fld id="{4AC3FD56-3376-4F0A-8F65-5591B9F8438B}" type="slidenum">
              <a:rPr lang="ru-RU" altLang="ru-RU"/>
              <a:pPr>
                <a:defRPr/>
              </a:pPr>
              <a:t>‹#›</a:t>
            </a:fld>
            <a:endParaRPr lang="ru-RU" altLang="ru-RU"/>
          </a:p>
        </p:txBody>
      </p:sp>
    </p:spTree>
    <p:extLst>
      <p:ext uri="{BB962C8B-B14F-4D97-AF65-F5344CB8AC3E}">
        <p14:creationId xmlns:p14="http://schemas.microsoft.com/office/powerpoint/2010/main" val="387455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6B852CC1-C712-4ECD-9245-DB52403A68C3}" type="slidenum">
              <a:rPr lang="ru-RU" altLang="ru-RU"/>
              <a:pPr>
                <a:defRPr/>
              </a:pPr>
              <a:t>‹#›</a:t>
            </a:fld>
            <a:endParaRPr lang="ru-RU" altLang="ru-RU"/>
          </a:p>
        </p:txBody>
      </p:sp>
    </p:spTree>
    <p:extLst>
      <p:ext uri="{BB962C8B-B14F-4D97-AF65-F5344CB8AC3E}">
        <p14:creationId xmlns:p14="http://schemas.microsoft.com/office/powerpoint/2010/main" val="116931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pPr>
              <a:defRPr/>
            </a:pPr>
            <a:fld id="{FC5B73B9-A056-40C5-BDB4-1E55214DE1AC}" type="slidenum">
              <a:rPr lang="ru-RU" altLang="ru-RU"/>
              <a:pPr>
                <a:defRPr/>
              </a:pPr>
              <a:t>‹#›</a:t>
            </a:fld>
            <a:endParaRPr lang="ru-RU" altLang="ru-RU"/>
          </a:p>
        </p:txBody>
      </p:sp>
    </p:spTree>
    <p:extLst>
      <p:ext uri="{BB962C8B-B14F-4D97-AF65-F5344CB8AC3E}">
        <p14:creationId xmlns:p14="http://schemas.microsoft.com/office/powerpoint/2010/main" val="161723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bs-Latn-BA"/>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pPr>
              <a:defRPr/>
            </a:pPr>
            <a:fld id="{A1869917-4C6F-4DB4-B6AB-7D3C8FF9BE33}" type="slidenum">
              <a:rPr lang="ru-RU" altLang="ru-RU"/>
              <a:pPr>
                <a:defRPr/>
              </a:pPr>
              <a:t>‹#›</a:t>
            </a:fld>
            <a:endParaRPr lang="ru-RU" altLang="ru-RU"/>
          </a:p>
        </p:txBody>
      </p:sp>
    </p:spTree>
    <p:extLst>
      <p:ext uri="{BB962C8B-B14F-4D97-AF65-F5344CB8AC3E}">
        <p14:creationId xmlns:p14="http://schemas.microsoft.com/office/powerpoint/2010/main" val="19662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pPr>
              <a:defRPr/>
            </a:pPr>
            <a:fld id="{801D5D2C-2298-4163-828C-CCD7C0C202E9}" type="slidenum">
              <a:rPr lang="ru-RU" altLang="ru-RU"/>
              <a:pPr>
                <a:defRPr/>
              </a:pPr>
              <a:t>‹#›</a:t>
            </a:fld>
            <a:endParaRPr lang="ru-RU" altLang="ru-RU"/>
          </a:p>
        </p:txBody>
      </p:sp>
    </p:spTree>
    <p:extLst>
      <p:ext uri="{BB962C8B-B14F-4D97-AF65-F5344CB8AC3E}">
        <p14:creationId xmlns:p14="http://schemas.microsoft.com/office/powerpoint/2010/main" val="43111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C613D647-85A4-4DB2-A054-FAF565AE9DC6}" type="slidenum">
              <a:rPr lang="ru-RU" altLang="ru-RU"/>
              <a:pPr>
                <a:defRPr/>
              </a:pPr>
              <a:t>‹#›</a:t>
            </a:fld>
            <a:endParaRPr lang="ru-RU" altLang="ru-RU"/>
          </a:p>
        </p:txBody>
      </p:sp>
    </p:spTree>
    <p:extLst>
      <p:ext uri="{BB962C8B-B14F-4D97-AF65-F5344CB8AC3E}">
        <p14:creationId xmlns:p14="http://schemas.microsoft.com/office/powerpoint/2010/main" val="110665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bs-Latn-B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bs-Latn-B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pPr>
              <a:defRPr/>
            </a:pPr>
            <a:fld id="{BC67A087-B1C2-4CE4-9596-08086218AB00}" type="slidenum">
              <a:rPr lang="ru-RU" altLang="ru-RU"/>
              <a:pPr>
                <a:defRPr/>
              </a:pPr>
              <a:t>‹#›</a:t>
            </a:fld>
            <a:endParaRPr lang="ru-RU" altLang="ru-RU"/>
          </a:p>
        </p:txBody>
      </p:sp>
    </p:spTree>
    <p:extLst>
      <p:ext uri="{BB962C8B-B14F-4D97-AF65-F5344CB8AC3E}">
        <p14:creationId xmlns:p14="http://schemas.microsoft.com/office/powerpoint/2010/main" val="329520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18488" cy="1143000"/>
          </a:xfrm>
          <a:prstGeom prst="rect">
            <a:avLst/>
          </a:prstGeom>
          <a:noFill/>
        </p:spPr>
        <p:txBody>
          <a:bodyPr vert="horz" wrap="square" lIns="91440" tIns="45720" rIns="91440" bIns="45720" numCol="1" anchor="ctr" anchorCtr="0" compatLnSpc="1">
            <a:prstTxWarp prst="textNoShape">
              <a:avLst/>
            </a:prstTxWarp>
            <a:noAutofit/>
          </a:bodyPr>
          <a:lstStyle/>
          <a:p>
            <a:pPr lvl="0"/>
            <a:r>
              <a:rPr lang="ru-RU" altLang="ru-RU" smtClean="0"/>
              <a:t>Образец заголовка</a:t>
            </a:r>
            <a:endParaRPr lang="bs-Latn-BA" altLang="ru-RU" smtClean="0"/>
          </a:p>
        </p:txBody>
      </p:sp>
      <p:sp>
        <p:nvSpPr>
          <p:cNvPr id="1027" name="Text Placeholder 2"/>
          <p:cNvSpPr>
            <a:spLocks noGrp="1"/>
          </p:cNvSpPr>
          <p:nvPr>
            <p:ph type="body" idx="1"/>
          </p:nvPr>
        </p:nvSpPr>
        <p:spPr bwMode="auto">
          <a:xfrm>
            <a:off x="457200" y="1557338"/>
            <a:ext cx="822960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bs-Latn-BA" altLang="ru-RU" smtClean="0"/>
          </a:p>
        </p:txBody>
      </p:sp>
      <p:sp>
        <p:nvSpPr>
          <p:cNvPr id="4" name="Date Placeholder 3"/>
          <p:cNvSpPr>
            <a:spLocks noGrp="1"/>
          </p:cNvSpPr>
          <p:nvPr>
            <p:ph type="dt" sz="half" idx="2"/>
          </p:nvPr>
        </p:nvSpPr>
        <p:spPr>
          <a:xfrm>
            <a:off x="457200" y="62372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defRPr>
            </a:lvl1pPr>
          </a:lstStyle>
          <a:p>
            <a:pPr>
              <a:defRPr/>
            </a:pPr>
            <a:endParaRPr lang="ru-RU" altLang="ru-RU"/>
          </a:p>
        </p:txBody>
      </p:sp>
      <p:sp>
        <p:nvSpPr>
          <p:cNvPr id="5" name="Footer Placeholder 4"/>
          <p:cNvSpPr>
            <a:spLocks noGrp="1"/>
          </p:cNvSpPr>
          <p:nvPr>
            <p:ph type="ftr" sz="quarter" idx="3"/>
          </p:nvPr>
        </p:nvSpPr>
        <p:spPr>
          <a:xfrm>
            <a:off x="3124200" y="623728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endParaRPr lang="ru-RU" altLang="ru-RU"/>
          </a:p>
        </p:txBody>
      </p:sp>
      <p:sp>
        <p:nvSpPr>
          <p:cNvPr id="6" name="Slide Number Placeholder 5"/>
          <p:cNvSpPr>
            <a:spLocks noGrp="1"/>
          </p:cNvSpPr>
          <p:nvPr>
            <p:ph type="sldNum" sz="quarter" idx="4"/>
          </p:nvPr>
        </p:nvSpPr>
        <p:spPr>
          <a:xfrm>
            <a:off x="6553200" y="623728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defRPr>
            </a:lvl1pPr>
          </a:lstStyle>
          <a:p>
            <a:pPr>
              <a:defRPr/>
            </a:pPr>
            <a:fld id="{9BB5CCA2-83F1-40DB-ACE3-C8561CE501B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58" r:id="rId1"/>
    <p:sldLayoutId id="214748376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rtl="0" eaLnBrk="0" fontAlgn="base" hangingPunct="0">
        <a:spcBef>
          <a:spcPct val="0"/>
        </a:spcBef>
        <a:spcAft>
          <a:spcPct val="0"/>
        </a:spcAft>
        <a:defRPr lang="bs-Latn-BA" sz="5400" b="1" kern="1200" dirty="0">
          <a:ln w="19050">
            <a:solidFill>
              <a:schemeClr val="bg1"/>
            </a:solidFill>
          </a:ln>
          <a:solidFill>
            <a:schemeClr val="bg1"/>
          </a:solidFill>
          <a:effectLst>
            <a:outerShdw blurRad="38100" dist="38100" dir="2700000" algn="tl">
              <a:srgbClr val="000000">
                <a:alpha val="43137"/>
              </a:srgbClr>
            </a:outerShdw>
          </a:effectLst>
          <a:latin typeface="Microsoft New Tai Lue" pitchFamily="34" charset="0"/>
          <a:ea typeface="Microsoft New Tai Lue" pitchFamily="34" charset="0"/>
          <a:cs typeface="Microsoft New Tai Lue" pitchFamily="34" charset="0"/>
        </a:defRPr>
      </a:lvl1pPr>
      <a:lvl2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2pPr>
      <a:lvl3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3pPr>
      <a:lvl4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4pPr>
      <a:lvl5pPr algn="ctr" rtl="0" eaLnBrk="0" fontAlgn="base" hangingPunct="0">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5pPr>
      <a:lvl6pPr marL="4572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6pPr>
      <a:lvl7pPr marL="9144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7pPr>
      <a:lvl8pPr marL="13716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8pPr>
      <a:lvl9pPr marL="1828800" algn="ctr" rtl="0" eaLnBrk="1" fontAlgn="base" hangingPunct="1">
        <a:spcBef>
          <a:spcPct val="0"/>
        </a:spcBef>
        <a:spcAft>
          <a:spcPct val="0"/>
        </a:spcAft>
        <a:defRPr sz="5400" b="1">
          <a:solidFill>
            <a:schemeClr val="bg1"/>
          </a:solidFill>
          <a:latin typeface="Microsoft New Tai Lue" pitchFamily="34" charset="0"/>
          <a:ea typeface="Microsoft New Tai Lue" pitchFamily="34" charset="0"/>
          <a:cs typeface="Microsoft New Tai Lu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icrosoft New Tai Lue" pitchFamily="34" charset="0"/>
          <a:ea typeface="Microsoft New Tai Lue" pitchFamily="34" charset="0"/>
          <a:cs typeface="Microsoft New Tai Lue"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icrosoft New Tai Lue" pitchFamily="34" charset="0"/>
          <a:ea typeface="Microsoft New Tai Lue" pitchFamily="34" charset="0"/>
          <a:cs typeface="Microsoft New Tai Lue"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icrosoft New Tai Lue" pitchFamily="34" charset="0"/>
          <a:ea typeface="Microsoft New Tai Lue" pitchFamily="34" charset="0"/>
          <a:cs typeface="Microsoft New Tai Lue"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icrosoft New Tai Lue" pitchFamily="34" charset="0"/>
          <a:ea typeface="Microsoft New Tai Lue" pitchFamily="34" charset="0"/>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hequestion.ru/questions/71738/kakov-realnyi-vred-elektronnykh-sigaret" TargetMode="External"/><Relationship Id="rId7" Type="http://schemas.openxmlformats.org/officeDocument/2006/relationships/hyperlink" Target="http://kurinekuri.ru/imgarticles/20141223202040702.jpg" TargetMode="External"/><Relationship Id="rId2" Type="http://schemas.openxmlformats.org/officeDocument/2006/relationships/hyperlink" Target="https://ru.wikipedia.org/wiki/&#1069;&#1083;&#1077;&#1082;&#1090;&#1088;&#1086;&#1085;&#1085;&#1072;&#1103;_&#1089;&#1080;&#1075;&#1072;&#1088;&#1077;&#1090;&#1072;" TargetMode="External"/><Relationship Id="rId1" Type="http://schemas.openxmlformats.org/officeDocument/2006/relationships/slideLayout" Target="../slideLayouts/slideLayout2.xml"/><Relationship Id="rId6" Type="http://schemas.openxmlformats.org/officeDocument/2006/relationships/hyperlink" Target="https://bez-zavisimostey.com/wp-content/uploads/2017/11/e-cigarette2-1024x549.jpg" TargetMode="External"/><Relationship Id="rId5" Type="http://schemas.openxmlformats.org/officeDocument/2006/relationships/hyperlink" Target="http://www.polymia.by/wp-content/uploads/2016/08/213731-02.jpg" TargetMode="External"/><Relationship Id="rId4" Type="http://schemas.openxmlformats.org/officeDocument/2006/relationships/hyperlink" Target="https://vipmag.by/stati_ob_elektronnykh_sigaretakh/vredna_li_elektronnaya_sigareta1_id2121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1412776"/>
            <a:ext cx="8204448" cy="1470025"/>
          </a:xfrm>
        </p:spPr>
        <p:txBody>
          <a:bodyPr/>
          <a:lstStyle/>
          <a:p>
            <a:pPr eaLnBrk="1" hangingPunct="1">
              <a:defRPr/>
            </a:pPr>
            <a:r>
              <a:rPr lang="ru-RU" altLang="ru-RU" sz="6000" smtClean="0">
                <a:solidFill>
                  <a:schemeClr val="bg2"/>
                </a:solidFill>
              </a:rPr>
              <a:t>Вейпинг и курение</a:t>
            </a:r>
          </a:p>
        </p:txBody>
      </p:sp>
      <p:sp>
        <p:nvSpPr>
          <p:cNvPr id="3075" name="Rectangle 3"/>
          <p:cNvSpPr>
            <a:spLocks noGrp="1" noChangeArrowheads="1"/>
          </p:cNvSpPr>
          <p:nvPr>
            <p:ph type="subTitle" idx="1"/>
          </p:nvPr>
        </p:nvSpPr>
        <p:spPr>
          <a:xfrm>
            <a:off x="1331913" y="2781300"/>
            <a:ext cx="6400800" cy="504825"/>
          </a:xfrm>
        </p:spPr>
        <p:txBody>
          <a:bodyPr/>
          <a:lstStyle/>
          <a:p>
            <a:pPr eaLnBrk="1" hangingPunct="1">
              <a:lnSpc>
                <a:spcPct val="80000"/>
              </a:lnSpc>
            </a:pPr>
            <a:r>
              <a:rPr lang="ru-RU" altLang="ru-RU" sz="3100" smtClean="0">
                <a:solidFill>
                  <a:schemeClr val="bg2"/>
                </a:solidFill>
              </a:rPr>
              <a:t>ПОПУЛЯРНЫЕ ЗАБЛУЖДЕНИЯ</a:t>
            </a:r>
          </a:p>
        </p:txBody>
      </p:sp>
      <p:sp>
        <p:nvSpPr>
          <p:cNvPr id="3076" name="TextBox 1"/>
          <p:cNvSpPr txBox="1">
            <a:spLocks noChangeArrowheads="1"/>
          </p:cNvSpPr>
          <p:nvPr/>
        </p:nvSpPr>
        <p:spPr bwMode="auto">
          <a:xfrm>
            <a:off x="1619250" y="3573463"/>
            <a:ext cx="61928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ru-RU" altLang="ru-RU" sz="2800" dirty="0" smtClean="0">
                <a:solidFill>
                  <a:schemeClr val="bg1"/>
                </a:solidFill>
                <a:latin typeface="Times New Roman" pitchFamily="18" charset="0"/>
                <a:ea typeface="Microsoft New Tai Lue" pitchFamily="34" charset="0"/>
                <a:cs typeface="Times New Roman" pitchFamily="18" charset="0"/>
              </a:rPr>
              <a:t>Крылова Надежда Николаевна</a:t>
            </a:r>
            <a:endParaRPr lang="ru-RU" altLang="ru-RU" sz="2800" dirty="0">
              <a:solidFill>
                <a:schemeClr val="bg1"/>
              </a:solidFill>
              <a:latin typeface="Times New Roman" pitchFamily="18" charset="0"/>
              <a:ea typeface="Microsoft New Tai Lue" pitchFamily="34" charset="0"/>
              <a:cs typeface="Times New Roman" pitchFamily="18" charset="0"/>
            </a:endParaRPr>
          </a:p>
          <a:p>
            <a:pPr algn="ctr" eaLnBrk="1" hangingPunct="1"/>
            <a:r>
              <a:rPr lang="ru-RU" altLang="ru-RU" sz="2800" dirty="0" smtClean="0">
                <a:solidFill>
                  <a:schemeClr val="bg1"/>
                </a:solidFill>
                <a:latin typeface="Times New Roman" pitchFamily="18" charset="0"/>
                <a:ea typeface="Microsoft New Tai Lue" pitchFamily="34" charset="0"/>
                <a:cs typeface="Times New Roman" pitchFamily="18" charset="0"/>
              </a:rPr>
              <a:t>Социальный педагог </a:t>
            </a:r>
          </a:p>
          <a:p>
            <a:pPr algn="ctr" eaLnBrk="1" hangingPunct="1"/>
            <a:r>
              <a:rPr lang="ru-RU" altLang="ru-RU" sz="2800" dirty="0" smtClean="0">
                <a:solidFill>
                  <a:schemeClr val="bg1"/>
                </a:solidFill>
                <a:latin typeface="Times New Roman" pitchFamily="18" charset="0"/>
                <a:ea typeface="Microsoft New Tai Lue" pitchFamily="34" charset="0"/>
                <a:cs typeface="Times New Roman" pitchFamily="18" charset="0"/>
              </a:rPr>
              <a:t>МАОУ «СОШ п. Демьянка» УМР</a:t>
            </a:r>
            <a:endParaRPr lang="ru-RU" altLang="ru-RU" sz="2800" dirty="0">
              <a:solidFill>
                <a:schemeClr val="bg1"/>
              </a:solidFill>
              <a:latin typeface="Times New Roman" pitchFamily="18" charset="0"/>
              <a:ea typeface="Microsoft New Tai Lue" pitchFamily="34" charset="0"/>
              <a:cs typeface="Times New Roman" pitchFamily="18" charset="0"/>
            </a:endParaRPr>
          </a:p>
        </p:txBody>
      </p:sp>
      <p:sp>
        <p:nvSpPr>
          <p:cNvPr id="3077" name="TextBox 1"/>
          <p:cNvSpPr txBox="1">
            <a:spLocks noChangeArrowheads="1"/>
          </p:cNvSpPr>
          <p:nvPr/>
        </p:nvSpPr>
        <p:spPr bwMode="auto">
          <a:xfrm>
            <a:off x="971600" y="266552"/>
            <a:ext cx="7345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ru-RU" altLang="ru-RU" sz="2400" dirty="0">
                <a:solidFill>
                  <a:schemeClr val="bg1"/>
                </a:solidFill>
                <a:latin typeface="Times New Roman" pitchFamily="18" charset="0"/>
                <a:ea typeface="Microsoft New Tai Lue" pitchFamily="34" charset="0"/>
                <a:cs typeface="Times New Roman" pitchFamily="18" charset="0"/>
              </a:rPr>
              <a:t>Направление: </a:t>
            </a:r>
            <a:r>
              <a:rPr lang="ru-RU" altLang="ru-RU" sz="2400" dirty="0" err="1">
                <a:solidFill>
                  <a:schemeClr val="bg1"/>
                </a:solidFill>
                <a:latin typeface="Times New Roman" pitchFamily="18" charset="0"/>
                <a:ea typeface="Microsoft New Tai Lue" pitchFamily="34" charset="0"/>
                <a:cs typeface="Times New Roman" pitchFamily="18" charset="0"/>
              </a:rPr>
              <a:t>здоровьесберегающее</a:t>
            </a:r>
            <a:r>
              <a:rPr lang="ru-RU" altLang="ru-RU" sz="2400" dirty="0">
                <a:solidFill>
                  <a:schemeClr val="bg1"/>
                </a:solidFill>
                <a:latin typeface="Times New Roman" pitchFamily="18" charset="0"/>
                <a:ea typeface="Microsoft New Tai Lue" pitchFamily="34" charset="0"/>
                <a:cs typeface="Times New Roman" pitchFamily="18" charset="0"/>
              </a:rPr>
              <a:t>  воспитание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547687"/>
          </a:xfrm>
        </p:spPr>
        <p:txBody>
          <a:bodyPr/>
          <a:lstStyle/>
          <a:p>
            <a:pPr eaLnBrk="1" hangingPunct="1">
              <a:defRPr/>
            </a:pPr>
            <a:r>
              <a:rPr lang="ru-RU" altLang="ru-RU" sz="4000" smtClean="0">
                <a:solidFill>
                  <a:schemeClr val="bg2"/>
                </a:solidFill>
              </a:rPr>
              <a:t>СОСТАВ СИГАРЕТЫ</a:t>
            </a:r>
          </a:p>
        </p:txBody>
      </p:sp>
      <p:sp>
        <p:nvSpPr>
          <p:cNvPr id="12291" name="Rectangle 3"/>
          <p:cNvSpPr>
            <a:spLocks noGrp="1" noChangeArrowheads="1"/>
          </p:cNvSpPr>
          <p:nvPr>
            <p:ph idx="1"/>
          </p:nvPr>
        </p:nvSpPr>
        <p:spPr/>
        <p:txBody>
          <a:bodyPr/>
          <a:lstStyle/>
          <a:p>
            <a:pPr eaLnBrk="1" hangingPunct="1"/>
            <a:endParaRPr lang="ru-RU" altLang="ru-RU" smtClean="0"/>
          </a:p>
        </p:txBody>
      </p:sp>
      <p:pic>
        <p:nvPicPr>
          <p:cNvPr id="12292" name="Picture 4" descr="f_4e0229f4258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22313"/>
            <a:ext cx="7993063" cy="613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3637"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5215942-maz-butadiona-pri-gemorr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1378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23850" y="836613"/>
            <a:ext cx="8497888" cy="4897437"/>
          </a:xfrm>
        </p:spPr>
        <p:txBody>
          <a:bodyPr/>
          <a:lstStyle/>
          <a:p>
            <a:pPr algn="ctr" eaLnBrk="1" hangingPunct="1">
              <a:lnSpc>
                <a:spcPct val="150000"/>
              </a:lnSpc>
              <a:buFontTx/>
              <a:buNone/>
            </a:pPr>
            <a:r>
              <a:rPr lang="ru-RU" altLang="ru-RU" sz="6000" smtClean="0">
                <a:solidFill>
                  <a:schemeClr val="bg2"/>
                </a:solidFill>
              </a:rPr>
              <a:t>СОСТАВ </a:t>
            </a:r>
            <a:br>
              <a:rPr lang="ru-RU" altLang="ru-RU" sz="6000" smtClean="0">
                <a:solidFill>
                  <a:schemeClr val="bg2"/>
                </a:solidFill>
              </a:rPr>
            </a:br>
            <a:r>
              <a:rPr lang="ru-RU" altLang="ru-RU" sz="6000" smtClean="0">
                <a:solidFill>
                  <a:schemeClr val="bg2"/>
                </a:solidFill>
              </a:rPr>
              <a:t>электронной сигареты (ЭС)/вейпа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913"/>
            <a:ext cx="9036050" cy="1384300"/>
          </a:xfrm>
        </p:spPr>
        <p:txBody>
          <a:bodyPr/>
          <a:lstStyle/>
          <a:p>
            <a:pPr eaLnBrk="1" hangingPunct="1">
              <a:defRPr/>
            </a:pPr>
            <a:r>
              <a:rPr lang="ru-RU" altLang="ru-RU" sz="3600" smtClean="0">
                <a:solidFill>
                  <a:schemeClr val="bg2"/>
                </a:solidFill>
              </a:rPr>
              <a:t>Содержание </a:t>
            </a:r>
            <a:br>
              <a:rPr lang="ru-RU" altLang="ru-RU" sz="3600" smtClean="0">
                <a:solidFill>
                  <a:schemeClr val="bg2"/>
                </a:solidFill>
              </a:rPr>
            </a:br>
            <a:r>
              <a:rPr lang="ru-RU" altLang="ru-RU" sz="3600" smtClean="0">
                <a:solidFill>
                  <a:schemeClr val="bg2"/>
                </a:solidFill>
              </a:rPr>
              <a:t>канцерогенов и токсинов</a:t>
            </a:r>
            <a:endParaRPr lang="ru-RU" sz="3600" smtClean="0">
              <a:solidFill>
                <a:schemeClr val="bg2"/>
              </a:solidFill>
            </a:endParaRPr>
          </a:p>
        </p:txBody>
      </p:sp>
      <p:sp>
        <p:nvSpPr>
          <p:cNvPr id="16387" name="Объект 2"/>
          <p:cNvSpPr>
            <a:spLocks noGrp="1"/>
          </p:cNvSpPr>
          <p:nvPr>
            <p:ph idx="1"/>
          </p:nvPr>
        </p:nvSpPr>
        <p:spPr>
          <a:xfrm>
            <a:off x="323850" y="1557338"/>
            <a:ext cx="4319588" cy="5300662"/>
          </a:xfrm>
        </p:spPr>
        <p:txBody>
          <a:bodyPr/>
          <a:lstStyle/>
          <a:p>
            <a:pPr marL="0" indent="0" eaLnBrk="1" hangingPunct="1">
              <a:spcBef>
                <a:spcPts val="400"/>
              </a:spcBef>
              <a:buFontTx/>
              <a:buNone/>
            </a:pPr>
            <a:r>
              <a:rPr lang="ru-RU" altLang="ru-RU" sz="3000" smtClean="0">
                <a:solidFill>
                  <a:srgbClr val="0D0A10"/>
                </a:solidFill>
              </a:rPr>
              <a:t>Электронная сигарета</a:t>
            </a:r>
          </a:p>
          <a:p>
            <a:pPr marL="800100" lvl="2" indent="0" eaLnBrk="1" hangingPunct="1">
              <a:spcBef>
                <a:spcPts val="400"/>
              </a:spcBef>
              <a:buFontTx/>
              <a:buNone/>
            </a:pPr>
            <a:r>
              <a:rPr lang="ru-RU" altLang="ru-RU" sz="2600" smtClean="0">
                <a:solidFill>
                  <a:schemeClr val="bg2"/>
                </a:solidFill>
              </a:rPr>
              <a:t>Никотин</a:t>
            </a:r>
          </a:p>
          <a:p>
            <a:pPr marL="800100" lvl="2" indent="0" eaLnBrk="1" hangingPunct="1">
              <a:spcBef>
                <a:spcPts val="400"/>
              </a:spcBef>
              <a:buFontTx/>
              <a:buNone/>
            </a:pPr>
            <a:r>
              <a:rPr lang="ru-RU" altLang="ru-RU" sz="2600" smtClean="0">
                <a:solidFill>
                  <a:schemeClr val="bg2"/>
                </a:solidFill>
              </a:rPr>
              <a:t>Пропиленгликоль</a:t>
            </a:r>
          </a:p>
          <a:p>
            <a:pPr marL="800100" lvl="2" indent="0" eaLnBrk="1" hangingPunct="1">
              <a:spcBef>
                <a:spcPts val="400"/>
              </a:spcBef>
              <a:buFontTx/>
              <a:buNone/>
            </a:pPr>
            <a:r>
              <a:rPr lang="ru-RU" altLang="ru-RU" sz="2600" smtClean="0">
                <a:solidFill>
                  <a:schemeClr val="bg2"/>
                </a:solidFill>
              </a:rPr>
              <a:t>Глицерин</a:t>
            </a:r>
          </a:p>
          <a:p>
            <a:pPr marL="800100" lvl="2" indent="0" eaLnBrk="1" hangingPunct="1">
              <a:spcBef>
                <a:spcPts val="400"/>
              </a:spcBef>
              <a:buFontTx/>
              <a:buNone/>
            </a:pPr>
            <a:r>
              <a:rPr lang="ru-RU" altLang="ru-RU" sz="2600" smtClean="0">
                <a:solidFill>
                  <a:schemeClr val="bg2"/>
                </a:solidFill>
              </a:rPr>
              <a:t>Формацельдегид</a:t>
            </a:r>
          </a:p>
          <a:p>
            <a:pPr marL="800100" lvl="2" indent="0" eaLnBrk="1" hangingPunct="1">
              <a:spcBef>
                <a:spcPts val="400"/>
              </a:spcBef>
              <a:buFontTx/>
              <a:buNone/>
            </a:pPr>
            <a:r>
              <a:rPr lang="ru-RU" altLang="ru-RU" sz="2600" smtClean="0">
                <a:solidFill>
                  <a:schemeClr val="bg2"/>
                </a:solidFill>
              </a:rPr>
              <a:t>Ацетилацетон</a:t>
            </a:r>
          </a:p>
          <a:p>
            <a:pPr marL="800100" lvl="2" indent="0" eaLnBrk="1" hangingPunct="1">
              <a:spcBef>
                <a:spcPts val="400"/>
              </a:spcBef>
              <a:buFontTx/>
              <a:buNone/>
            </a:pPr>
            <a:r>
              <a:rPr lang="ru-RU" altLang="ru-RU" sz="2600" smtClean="0">
                <a:solidFill>
                  <a:schemeClr val="bg2"/>
                </a:solidFill>
              </a:rPr>
              <a:t>Нитрозамины</a:t>
            </a:r>
          </a:p>
          <a:p>
            <a:pPr marL="800100" lvl="2" indent="0" eaLnBrk="1" hangingPunct="1">
              <a:spcBef>
                <a:spcPts val="400"/>
              </a:spcBef>
              <a:buFontTx/>
              <a:buNone/>
            </a:pPr>
            <a:r>
              <a:rPr lang="ru-RU" altLang="ru-RU" sz="2600" smtClean="0">
                <a:solidFill>
                  <a:schemeClr val="bg2"/>
                </a:solidFill>
              </a:rPr>
              <a:t>Диацетил</a:t>
            </a:r>
          </a:p>
          <a:p>
            <a:pPr marL="800100" lvl="2" indent="0" eaLnBrk="1" hangingPunct="1">
              <a:spcBef>
                <a:spcPts val="400"/>
              </a:spcBef>
              <a:buFontTx/>
              <a:buNone/>
            </a:pPr>
            <a:r>
              <a:rPr lang="ru-RU" altLang="ru-RU" sz="2600" smtClean="0">
                <a:solidFill>
                  <a:schemeClr val="bg2"/>
                </a:solidFill>
              </a:rPr>
              <a:t>Свинец, Никель</a:t>
            </a:r>
          </a:p>
          <a:p>
            <a:pPr marL="800100" lvl="2" indent="0" eaLnBrk="1" hangingPunct="1">
              <a:spcBef>
                <a:spcPts val="400"/>
              </a:spcBef>
              <a:buFontTx/>
              <a:buNone/>
            </a:pPr>
            <a:r>
              <a:rPr lang="ru-RU" altLang="ru-RU" sz="2600" smtClean="0">
                <a:solidFill>
                  <a:schemeClr val="bg2"/>
                </a:solidFill>
              </a:rPr>
              <a:t>Хром, Цинк</a:t>
            </a:r>
          </a:p>
          <a:p>
            <a:pPr marL="0" indent="0" eaLnBrk="1" hangingPunct="1">
              <a:spcBef>
                <a:spcPts val="400"/>
              </a:spcBef>
              <a:buFontTx/>
              <a:buNone/>
            </a:pPr>
            <a:r>
              <a:rPr lang="ru-RU" altLang="ru-RU" sz="2400" smtClean="0">
                <a:solidFill>
                  <a:srgbClr val="4F6228"/>
                </a:solidFill>
              </a:rPr>
              <a:t>ЭС до конца не исследованы</a:t>
            </a:r>
          </a:p>
        </p:txBody>
      </p:sp>
      <p:pic>
        <p:nvPicPr>
          <p:cNvPr id="16388" name="Picture 3" descr="C:\Users\Анна\Desktop\Страница психолога Ксения Петько\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14550"/>
            <a:ext cx="7413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2"/>
          <p:cNvSpPr txBox="1">
            <a:spLocks/>
          </p:cNvSpPr>
          <p:nvPr/>
        </p:nvSpPr>
        <p:spPr bwMode="auto">
          <a:xfrm>
            <a:off x="4643438" y="1595438"/>
            <a:ext cx="450056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spcBef>
                <a:spcPts val="400"/>
              </a:spcBef>
              <a:buFontTx/>
              <a:buNone/>
              <a:defRPr/>
            </a:pPr>
            <a:r>
              <a:rPr lang="ru-RU" sz="3000" kern="0" dirty="0" smtClean="0">
                <a:solidFill>
                  <a:schemeClr val="accent4">
                    <a:lumMod val="10000"/>
                  </a:schemeClr>
                </a:solidFill>
              </a:rPr>
              <a:t>Обычная сигарета</a:t>
            </a:r>
          </a:p>
          <a:p>
            <a:pPr marL="800100" lvl="2" indent="0">
              <a:spcBef>
                <a:spcPts val="0"/>
              </a:spcBef>
              <a:buFontTx/>
              <a:buNone/>
              <a:defRPr/>
            </a:pPr>
            <a:r>
              <a:rPr lang="ru-RU" sz="2600" kern="0" dirty="0" smtClean="0">
                <a:solidFill>
                  <a:schemeClr val="bg2"/>
                </a:solidFill>
              </a:rPr>
              <a:t>Никотин</a:t>
            </a:r>
          </a:p>
          <a:p>
            <a:pPr marL="800100" lvl="2" indent="0">
              <a:spcBef>
                <a:spcPts val="0"/>
              </a:spcBef>
              <a:buFontTx/>
              <a:buNone/>
              <a:defRPr/>
            </a:pPr>
            <a:r>
              <a:rPr lang="ru-RU" sz="2600" kern="0" dirty="0" err="1" smtClean="0">
                <a:solidFill>
                  <a:schemeClr val="bg2"/>
                </a:solidFill>
              </a:rPr>
              <a:t>Формацельдегид</a:t>
            </a:r>
            <a:endParaRPr lang="ru-RU" sz="2600" kern="0" dirty="0" smtClean="0">
              <a:solidFill>
                <a:schemeClr val="bg2"/>
              </a:solidFill>
            </a:endParaRPr>
          </a:p>
          <a:p>
            <a:pPr marL="800100" lvl="2" indent="0">
              <a:spcBef>
                <a:spcPts val="0"/>
              </a:spcBef>
              <a:buFontTx/>
              <a:buNone/>
              <a:defRPr/>
            </a:pPr>
            <a:r>
              <a:rPr lang="ru-RU" sz="2600" kern="0" dirty="0" smtClean="0">
                <a:solidFill>
                  <a:schemeClr val="bg2"/>
                </a:solidFill>
              </a:rPr>
              <a:t>Ацетальдегид</a:t>
            </a:r>
          </a:p>
          <a:p>
            <a:pPr marL="800100" lvl="2" indent="0">
              <a:spcBef>
                <a:spcPts val="0"/>
              </a:spcBef>
              <a:buFontTx/>
              <a:buNone/>
              <a:defRPr/>
            </a:pPr>
            <a:r>
              <a:rPr lang="ru-RU" sz="2600" kern="0" dirty="0" err="1" smtClean="0">
                <a:solidFill>
                  <a:schemeClr val="bg2"/>
                </a:solidFill>
              </a:rPr>
              <a:t>Монооксид</a:t>
            </a:r>
            <a:r>
              <a:rPr lang="ru-RU" sz="2600" kern="0" dirty="0" smtClean="0">
                <a:solidFill>
                  <a:schemeClr val="bg2"/>
                </a:solidFill>
              </a:rPr>
              <a:t> углерода</a:t>
            </a:r>
          </a:p>
          <a:p>
            <a:pPr marL="800100" lvl="2" indent="0">
              <a:spcBef>
                <a:spcPts val="0"/>
              </a:spcBef>
              <a:buFontTx/>
              <a:buNone/>
              <a:defRPr/>
            </a:pPr>
            <a:r>
              <a:rPr lang="ru-RU" sz="2600" kern="0" dirty="0" smtClean="0">
                <a:solidFill>
                  <a:schemeClr val="bg2"/>
                </a:solidFill>
              </a:rPr>
              <a:t>Ароматические амины</a:t>
            </a:r>
          </a:p>
          <a:p>
            <a:pPr marL="800100" lvl="2" indent="0">
              <a:spcBef>
                <a:spcPts val="0"/>
              </a:spcBef>
              <a:buFontTx/>
              <a:buNone/>
              <a:defRPr/>
            </a:pPr>
            <a:r>
              <a:rPr lang="ru-RU" sz="2600" kern="0" dirty="0" smtClean="0">
                <a:solidFill>
                  <a:schemeClr val="bg2"/>
                </a:solidFill>
              </a:rPr>
              <a:t>Синильная кислота</a:t>
            </a:r>
          </a:p>
          <a:p>
            <a:pPr marL="800100" lvl="2" indent="0">
              <a:spcBef>
                <a:spcPts val="0"/>
              </a:spcBef>
              <a:buFontTx/>
              <a:buNone/>
              <a:defRPr/>
            </a:pPr>
            <a:r>
              <a:rPr lang="ru-RU" sz="2600" kern="0" dirty="0" smtClean="0">
                <a:solidFill>
                  <a:schemeClr val="bg2"/>
                </a:solidFill>
              </a:rPr>
              <a:t>Оксид азота</a:t>
            </a:r>
          </a:p>
          <a:p>
            <a:pPr marL="800100" lvl="2" indent="0">
              <a:spcBef>
                <a:spcPts val="0"/>
              </a:spcBef>
              <a:buFontTx/>
              <a:buNone/>
              <a:defRPr/>
            </a:pPr>
            <a:r>
              <a:rPr lang="ru-RU" sz="2600" kern="0" dirty="0" smtClean="0">
                <a:solidFill>
                  <a:schemeClr val="bg2"/>
                </a:solidFill>
              </a:rPr>
              <a:t>Бутадиен</a:t>
            </a:r>
          </a:p>
          <a:p>
            <a:pPr marL="800100" lvl="2" indent="0">
              <a:spcBef>
                <a:spcPts val="0"/>
              </a:spcBef>
              <a:buFontTx/>
              <a:buNone/>
              <a:defRPr/>
            </a:pPr>
            <a:r>
              <a:rPr lang="ru-RU" sz="2600" kern="0" dirty="0" smtClean="0">
                <a:solidFill>
                  <a:schemeClr val="bg2"/>
                </a:solidFill>
              </a:rPr>
              <a:t>Метанол</a:t>
            </a:r>
          </a:p>
          <a:p>
            <a:pPr marL="800100" lvl="2" indent="0">
              <a:spcBef>
                <a:spcPts val="0"/>
              </a:spcBef>
              <a:buFontTx/>
              <a:buNone/>
              <a:defRPr/>
            </a:pPr>
            <a:r>
              <a:rPr lang="ru-RU" sz="2600" kern="0" dirty="0" smtClean="0">
                <a:solidFill>
                  <a:schemeClr val="bg2"/>
                </a:solidFill>
              </a:rPr>
              <a:t>Бензол</a:t>
            </a:r>
          </a:p>
          <a:p>
            <a:pPr marL="0" indent="0">
              <a:spcBef>
                <a:spcPts val="400"/>
              </a:spcBef>
              <a:buFontTx/>
              <a:buNone/>
              <a:defRPr/>
            </a:pPr>
            <a:r>
              <a:rPr lang="ru-RU" sz="2400" kern="0" dirty="0" smtClean="0">
                <a:solidFill>
                  <a:schemeClr val="accent3">
                    <a:lumMod val="50000"/>
                  </a:schemeClr>
                </a:solidFill>
              </a:rPr>
              <a:t>+200 ядовитых соединений</a:t>
            </a:r>
          </a:p>
          <a:p>
            <a:pPr marL="0" indent="0">
              <a:spcBef>
                <a:spcPts val="400"/>
              </a:spcBef>
              <a:buFontTx/>
              <a:buNone/>
              <a:defRPr/>
            </a:pPr>
            <a:endParaRPr lang="ru-RU" sz="2400" kern="0" dirty="0" smtClean="0">
              <a:solidFill>
                <a:schemeClr val="accent3">
                  <a:lumMod val="50000"/>
                </a:schemeClr>
              </a:solidFill>
            </a:endParaRPr>
          </a:p>
        </p:txBody>
      </p:sp>
      <p:pic>
        <p:nvPicPr>
          <p:cNvPr id="16390" name="Picture 4" descr="C:\Users\Анна\Desktop\Страница психолога Ксения Петько\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114550"/>
            <a:ext cx="66516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ru-RU" altLang="ru-RU" smtClean="0">
                <a:solidFill>
                  <a:schemeClr val="bg2"/>
                </a:solidFill>
              </a:rPr>
              <a:t>ГЛИЦЕРИН</a:t>
            </a:r>
          </a:p>
        </p:txBody>
      </p:sp>
      <p:sp>
        <p:nvSpPr>
          <p:cNvPr id="17411" name="Rectangle 3"/>
          <p:cNvSpPr>
            <a:spLocks noGrp="1" noChangeArrowheads="1"/>
          </p:cNvSpPr>
          <p:nvPr>
            <p:ph idx="1"/>
          </p:nvPr>
        </p:nvSpPr>
        <p:spPr>
          <a:xfrm>
            <a:off x="220663" y="1844675"/>
            <a:ext cx="7129462" cy="4824413"/>
          </a:xfrm>
        </p:spPr>
        <p:txBody>
          <a:bodyPr/>
          <a:lstStyle/>
          <a:p>
            <a:pPr eaLnBrk="1" hangingPunct="1">
              <a:lnSpc>
                <a:spcPct val="150000"/>
              </a:lnSpc>
              <a:buFontTx/>
              <a:buNone/>
            </a:pPr>
            <a:r>
              <a:rPr lang="ru-RU" altLang="ru-RU" sz="2100" smtClean="0">
                <a:solidFill>
                  <a:schemeClr val="bg2"/>
                </a:solidFill>
              </a:rPr>
              <a:t>    </a:t>
            </a:r>
            <a:r>
              <a:rPr lang="ru-RU" altLang="ru-RU" sz="2600" smtClean="0">
                <a:solidFill>
                  <a:schemeClr val="bg2"/>
                </a:solidFill>
                <a:latin typeface="Times New Roman" pitchFamily="18" charset="0"/>
                <a:cs typeface="Times New Roman" pitchFamily="18" charset="0"/>
              </a:rPr>
              <a:t>Используется в парфюмерии для смягчения кожи и в пищевой промышленности как загуститель. Вызывает сухость во рту. Может ухудшать состояние кровеносных сосудов и нарушать кровообращение. Является хорошей средой для развития бактерий.</a:t>
            </a:r>
          </a:p>
        </p:txBody>
      </p:sp>
      <p:pic>
        <p:nvPicPr>
          <p:cNvPr id="17412" name="Picture 5" descr="глицери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2636838"/>
            <a:ext cx="15716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altLang="ru-RU" smtClean="0">
                <a:solidFill>
                  <a:schemeClr val="bg2"/>
                </a:solidFill>
              </a:rPr>
              <a:t>НИКОТИН</a:t>
            </a:r>
          </a:p>
        </p:txBody>
      </p:sp>
      <p:sp>
        <p:nvSpPr>
          <p:cNvPr id="18435" name="Rectangle 3"/>
          <p:cNvSpPr>
            <a:spLocks noGrp="1" noChangeArrowheads="1"/>
          </p:cNvSpPr>
          <p:nvPr>
            <p:ph idx="1"/>
          </p:nvPr>
        </p:nvSpPr>
        <p:spPr>
          <a:xfrm>
            <a:off x="179388" y="1268413"/>
            <a:ext cx="8569325" cy="5329237"/>
          </a:xfrm>
        </p:spPr>
        <p:txBody>
          <a:bodyPr/>
          <a:lstStyle/>
          <a:p>
            <a:pPr algn="just" eaLnBrk="1" hangingPunct="1"/>
            <a:r>
              <a:rPr lang="ru-RU" altLang="ru-RU" sz="2800" smtClean="0">
                <a:solidFill>
                  <a:schemeClr val="bg2"/>
                </a:solidFill>
                <a:latin typeface="Times New Roman" pitchFamily="18" charset="0"/>
                <a:cs typeface="Times New Roman" pitchFamily="18" charset="0"/>
              </a:rPr>
              <a:t>Алкалоид естественного происхождения (в электронных сигаретах синтетический). Угнетает нервную систему, ухудшает зрение, вызывает поражение органов пищеварения. Вызывает выработку адреналина, что повышает нагрузку на сердце. Провоцирует выработку дофамина– гормона удовольствия, что дает основания считать никотин наркотическим веществом. </a:t>
            </a:r>
          </a:p>
          <a:p>
            <a:pPr algn="just" eaLnBrk="1" hangingPunct="1"/>
            <a:r>
              <a:rPr lang="ru-RU" altLang="ru-RU" sz="2800" smtClean="0">
                <a:solidFill>
                  <a:schemeClr val="bg2"/>
                </a:solidFill>
                <a:latin typeface="Times New Roman" pitchFamily="18" charset="0"/>
                <a:cs typeface="Times New Roman" pitchFamily="18" charset="0"/>
              </a:rPr>
              <a:t>В малых количествах вырабатывается в организме. При курении перестает вырабатываться самостоятельно – возникают проблемы с пищеварением и лишним весом.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ru-RU" altLang="ru-RU" smtClean="0">
                <a:solidFill>
                  <a:schemeClr val="bg2"/>
                </a:solidFill>
              </a:rPr>
              <a:t>ПРОПИЛЕНГЛИКОЛЬ</a:t>
            </a:r>
          </a:p>
        </p:txBody>
      </p:sp>
      <p:sp>
        <p:nvSpPr>
          <p:cNvPr id="19459" name="Rectangle 3"/>
          <p:cNvSpPr>
            <a:spLocks noGrp="1" noChangeArrowheads="1"/>
          </p:cNvSpPr>
          <p:nvPr>
            <p:ph idx="1"/>
          </p:nvPr>
        </p:nvSpPr>
        <p:spPr>
          <a:xfrm>
            <a:off x="250825" y="1989138"/>
            <a:ext cx="8642350" cy="4176712"/>
          </a:xfrm>
        </p:spPr>
        <p:txBody>
          <a:bodyPr/>
          <a:lstStyle/>
          <a:p>
            <a:pPr algn="ctr" eaLnBrk="1" hangingPunct="1">
              <a:lnSpc>
                <a:spcPct val="150000"/>
              </a:lnSpc>
              <a:buFontTx/>
              <a:buNone/>
            </a:pPr>
            <a:r>
              <a:rPr lang="ru-RU" altLang="ru-RU" sz="2800" smtClean="0">
                <a:solidFill>
                  <a:schemeClr val="bg2"/>
                </a:solidFill>
              </a:rPr>
              <a:t>    </a:t>
            </a:r>
            <a:r>
              <a:rPr lang="ru-RU" altLang="ru-RU" sz="4000" smtClean="0">
                <a:solidFill>
                  <a:schemeClr val="bg2"/>
                </a:solidFill>
                <a:latin typeface="Times New Roman" pitchFamily="18" charset="0"/>
                <a:cs typeface="Times New Roman" pitchFamily="18" charset="0"/>
              </a:rPr>
              <a:t>Используется как пищевая добавка. Может вызвать заложенность носа, кожную сыпь и прочие аллергические реакции.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548680"/>
            <a:ext cx="8219256" cy="1143000"/>
          </a:xfrm>
        </p:spPr>
        <p:txBody>
          <a:bodyPr/>
          <a:lstStyle/>
          <a:p>
            <a:pPr eaLnBrk="1" hangingPunct="1">
              <a:defRPr/>
            </a:pPr>
            <a:r>
              <a:rPr lang="ru-RU" altLang="ru-RU" smtClean="0">
                <a:solidFill>
                  <a:schemeClr val="bg2"/>
                </a:solidFill>
              </a:rPr>
              <a:t>АРОМАТИЧЕСКИЕ ДОБАВКИ</a:t>
            </a:r>
          </a:p>
        </p:txBody>
      </p:sp>
      <p:sp>
        <p:nvSpPr>
          <p:cNvPr id="20483" name="Rectangle 3"/>
          <p:cNvSpPr>
            <a:spLocks noGrp="1" noChangeArrowheads="1"/>
          </p:cNvSpPr>
          <p:nvPr>
            <p:ph idx="1"/>
          </p:nvPr>
        </p:nvSpPr>
        <p:spPr>
          <a:xfrm>
            <a:off x="323850" y="2079625"/>
            <a:ext cx="8497888" cy="3870325"/>
          </a:xfrm>
        </p:spPr>
        <p:txBody>
          <a:bodyPr/>
          <a:lstStyle/>
          <a:p>
            <a:pPr algn="ctr" eaLnBrk="1" hangingPunct="1">
              <a:lnSpc>
                <a:spcPct val="150000"/>
              </a:lnSpc>
              <a:buFontTx/>
              <a:buNone/>
            </a:pPr>
            <a:r>
              <a:rPr lang="ru-RU" altLang="ru-RU" sz="2800" smtClean="0">
                <a:solidFill>
                  <a:schemeClr val="bg2"/>
                </a:solidFill>
              </a:rPr>
              <a:t>    </a:t>
            </a:r>
            <a:r>
              <a:rPr lang="ru-RU" altLang="ru-RU" sz="4000" smtClean="0">
                <a:solidFill>
                  <a:schemeClr val="bg2"/>
                </a:solidFill>
                <a:latin typeface="Times New Roman" pitchFamily="18" charset="0"/>
                <a:cs typeface="Times New Roman" pitchFamily="18" charset="0"/>
              </a:rPr>
              <a:t>Вызывают ускоренное всасывание никотина в кровь, и тем самым</a:t>
            </a:r>
            <a:r>
              <a:rPr lang="en-US" altLang="ru-RU" sz="4000" smtClean="0">
                <a:solidFill>
                  <a:schemeClr val="bg2"/>
                </a:solidFill>
                <a:latin typeface="Times New Roman" pitchFamily="18" charset="0"/>
                <a:cs typeface="Times New Roman" pitchFamily="18" charset="0"/>
              </a:rPr>
              <a:t> </a:t>
            </a:r>
            <a:r>
              <a:rPr lang="ru-RU" altLang="ru-RU" sz="4000" smtClean="0">
                <a:solidFill>
                  <a:schemeClr val="bg2"/>
                </a:solidFill>
                <a:latin typeface="Times New Roman" pitchFamily="18" charset="0"/>
                <a:cs typeface="Times New Roman" pitchFamily="18" charset="0"/>
              </a:rPr>
              <a:t>усиливают его поражающее действие</a:t>
            </a:r>
            <a:r>
              <a:rPr lang="ru-RU" altLang="ru-RU" smtClean="0">
                <a:solidFill>
                  <a:schemeClr val="bg2"/>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ru-RU" altLang="ru-RU" sz="4000" smtClean="0">
                <a:solidFill>
                  <a:schemeClr val="bg2"/>
                </a:solidFill>
              </a:rPr>
              <a:t>МЕТАЛЛЫ, В ЧАСТНОСТИ, НИКЕЛЬ</a:t>
            </a:r>
          </a:p>
        </p:txBody>
      </p:sp>
      <p:sp>
        <p:nvSpPr>
          <p:cNvPr id="21507" name="Rectangle 3"/>
          <p:cNvSpPr>
            <a:spLocks noGrp="1" noChangeArrowheads="1"/>
          </p:cNvSpPr>
          <p:nvPr>
            <p:ph idx="1"/>
          </p:nvPr>
        </p:nvSpPr>
        <p:spPr>
          <a:xfrm>
            <a:off x="395288" y="2708275"/>
            <a:ext cx="8497887" cy="1512888"/>
          </a:xfrm>
        </p:spPr>
        <p:txBody>
          <a:bodyPr/>
          <a:lstStyle/>
          <a:p>
            <a:pPr algn="ctr" eaLnBrk="1" hangingPunct="1">
              <a:lnSpc>
                <a:spcPct val="150000"/>
              </a:lnSpc>
              <a:buFontTx/>
              <a:buNone/>
            </a:pPr>
            <a:r>
              <a:rPr lang="ru-RU" altLang="ru-RU" sz="4400" smtClean="0">
                <a:solidFill>
                  <a:schemeClr val="bg2"/>
                </a:solidFill>
              </a:rPr>
              <a:t>Могут вызывать </a:t>
            </a:r>
          </a:p>
          <a:p>
            <a:pPr algn="ctr" eaLnBrk="1" hangingPunct="1">
              <a:lnSpc>
                <a:spcPct val="150000"/>
              </a:lnSpc>
              <a:buFontTx/>
              <a:buNone/>
            </a:pPr>
            <a:r>
              <a:rPr lang="ru-RU" altLang="ru-RU" sz="4400" smtClean="0">
                <a:solidFill>
                  <a:schemeClr val="bg2"/>
                </a:solidFill>
              </a:rPr>
              <a:t>интоксикацию организма.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Объект 2"/>
          <p:cNvSpPr>
            <a:spLocks noGrp="1"/>
          </p:cNvSpPr>
          <p:nvPr>
            <p:ph idx="1"/>
          </p:nvPr>
        </p:nvSpPr>
        <p:spPr>
          <a:xfrm>
            <a:off x="395288" y="404813"/>
            <a:ext cx="8291512" cy="5721350"/>
          </a:xfrm>
        </p:spPr>
        <p:txBody>
          <a:bodyPr/>
          <a:lstStyle/>
          <a:p>
            <a:pPr marL="0" indent="0" algn="just">
              <a:buFont typeface="Arial" charset="0"/>
              <a:buNone/>
            </a:pPr>
            <a:r>
              <a:rPr lang="ru-RU" smtClean="0">
                <a:latin typeface="Times New Roman" pitchFamily="18" charset="0"/>
                <a:cs typeface="Times New Roman" pitchFamily="18" charset="0"/>
              </a:rPr>
              <a:t>Возрастная категория - учащиеся 6-7 классов.</a:t>
            </a:r>
          </a:p>
          <a:p>
            <a:pPr marL="0" indent="0" algn="just">
              <a:buFont typeface="Arial" charset="0"/>
              <a:buNone/>
            </a:pPr>
            <a:r>
              <a:rPr lang="ru-RU" smtClean="0">
                <a:latin typeface="Times New Roman" pitchFamily="18" charset="0"/>
                <a:cs typeface="Times New Roman" pitchFamily="18" charset="0"/>
              </a:rPr>
              <a:t>	Презентацию целесообразно применять на классных часах, посвященных пропаганде здорового образа жизни борьбе с курением.</a:t>
            </a:r>
          </a:p>
          <a:p>
            <a:pPr marL="0" indent="0" algn="just">
              <a:buFont typeface="Arial" charset="0"/>
              <a:buNone/>
            </a:pPr>
            <a:r>
              <a:rPr lang="ru-RU" smtClean="0">
                <a:latin typeface="Times New Roman" pitchFamily="18" charset="0"/>
                <a:cs typeface="Times New Roman" pitchFamily="18" charset="0"/>
              </a:rPr>
              <a:t>	Презентация позволяет сделать классный час более информативным о вреде табака и смеси для эл.сигарет для организма человека, особенно юного.</a:t>
            </a:r>
          </a:p>
          <a:p>
            <a:pPr marL="0" indent="0">
              <a:buFont typeface="Arial" charset="0"/>
              <a:buNone/>
            </a:pPr>
            <a:r>
              <a:rPr lang="ru-RU" sz="280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8491538"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87534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вред пар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856663"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mtClean="0">
                <a:solidFill>
                  <a:schemeClr val="accent4">
                    <a:lumMod val="50000"/>
                  </a:schemeClr>
                </a:solidFill>
              </a:rPr>
              <a:t>Вред ароматических добавок без никотина</a:t>
            </a:r>
          </a:p>
        </p:txBody>
      </p:sp>
      <p:sp>
        <p:nvSpPr>
          <p:cNvPr id="25603" name="Объект 2"/>
          <p:cNvSpPr>
            <a:spLocks noGrp="1"/>
          </p:cNvSpPr>
          <p:nvPr>
            <p:ph idx="1"/>
          </p:nvPr>
        </p:nvSpPr>
        <p:spPr>
          <a:xfrm>
            <a:off x="468313" y="1773238"/>
            <a:ext cx="8229600" cy="4568825"/>
          </a:xfrm>
        </p:spPr>
        <p:txBody>
          <a:bodyPr/>
          <a:lstStyle/>
          <a:p>
            <a:pPr marL="0" indent="0" algn="ctr" eaLnBrk="1" hangingPunct="1">
              <a:buFontTx/>
              <a:buNone/>
            </a:pPr>
            <a:r>
              <a:rPr lang="ru-RU" altLang="ru-RU" sz="4000" smtClean="0">
                <a:latin typeface="Times New Roman" pitchFamily="18" charset="0"/>
                <a:cs typeface="Times New Roman" pitchFamily="18" charset="0"/>
              </a:rPr>
              <a:t>Проведённое исследование показало, что при </a:t>
            </a:r>
            <a:r>
              <a:rPr lang="ru-RU" altLang="ru-RU" sz="4000" smtClean="0">
                <a:solidFill>
                  <a:schemeClr val="bg2"/>
                </a:solidFill>
                <a:latin typeface="Times New Roman" pitchFamily="18" charset="0"/>
                <a:cs typeface="Times New Roman" pitchFamily="18" charset="0"/>
              </a:rPr>
              <a:t>вдыхании пара умирают клетки легких и крови. </a:t>
            </a:r>
          </a:p>
          <a:p>
            <a:pPr marL="0" indent="0" algn="ctr" eaLnBrk="1" hangingPunct="1">
              <a:lnSpc>
                <a:spcPct val="150000"/>
              </a:lnSpc>
              <a:buFontTx/>
              <a:buNone/>
            </a:pPr>
            <a:r>
              <a:rPr lang="ru-RU" altLang="ru-RU" sz="4000" u="sng" smtClean="0">
                <a:solidFill>
                  <a:schemeClr val="bg2"/>
                </a:solidFill>
                <a:latin typeface="Times New Roman" pitchFamily="18" charset="0"/>
                <a:cs typeface="Times New Roman" pitchFamily="18" charset="0"/>
              </a:rPr>
              <a:t>Процент разрушения от 20 до 50% клеток!</a:t>
            </a:r>
          </a:p>
          <a:p>
            <a:pPr marL="0" indent="0" eaLnBrk="1" hangingPunct="1"/>
            <a:endParaRPr lang="ru-RU" altLang="ru-RU"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vred-elektronnih-sig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640763" cy="632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algn="ctr" eaLnBrk="1" hangingPunct="1">
              <a:buFontTx/>
              <a:buNone/>
            </a:pPr>
            <a:r>
              <a:rPr lang="ru-RU" altLang="ru-RU" sz="6600" b="1" smtClean="0">
                <a:solidFill>
                  <a:schemeClr val="bg2"/>
                </a:solidFill>
              </a:rPr>
              <a:t>МИФЫ </a:t>
            </a:r>
          </a:p>
          <a:p>
            <a:pPr algn="ctr" eaLnBrk="1" hangingPunct="1">
              <a:buFontTx/>
              <a:buNone/>
            </a:pPr>
            <a:r>
              <a:rPr lang="ru-RU" altLang="ru-RU" sz="6600" b="1" smtClean="0">
                <a:solidFill>
                  <a:schemeClr val="bg2"/>
                </a:solidFill>
              </a:rPr>
              <a:t>ПРО ЭС И ВЕЙП</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1  </a:t>
            </a:r>
            <a:br>
              <a:rPr lang="ru-RU" altLang="ru-RU" sz="3600" smtClean="0">
                <a:solidFill>
                  <a:schemeClr val="bg2"/>
                </a:solidFill>
              </a:rPr>
            </a:br>
            <a:r>
              <a:rPr lang="ru-RU" altLang="ru-RU" sz="3600" i="1" smtClean="0">
                <a:solidFill>
                  <a:schemeClr val="bg2"/>
                </a:solidFill>
              </a:rPr>
              <a:t>Помогают бросить курить?</a:t>
            </a:r>
            <a:r>
              <a:rPr lang="ru-RU" altLang="ru-RU" sz="3200" smtClean="0">
                <a:solidFill>
                  <a:schemeClr val="bg2"/>
                </a:solidFill>
              </a:rPr>
              <a:t/>
            </a:r>
            <a:br>
              <a:rPr lang="ru-RU" altLang="ru-RU" sz="3200" smtClean="0">
                <a:solidFill>
                  <a:schemeClr val="bg2"/>
                </a:solidFill>
              </a:rPr>
            </a:br>
            <a:endParaRPr lang="ru-RU" altLang="ru-RU" sz="3200" smtClean="0">
              <a:solidFill>
                <a:schemeClr val="bg2"/>
              </a:solidFill>
            </a:endParaRPr>
          </a:p>
        </p:txBody>
      </p:sp>
      <p:sp>
        <p:nvSpPr>
          <p:cNvPr id="28675" name="Rectangle 3"/>
          <p:cNvSpPr>
            <a:spLocks noGrp="1" noChangeArrowheads="1"/>
          </p:cNvSpPr>
          <p:nvPr>
            <p:ph idx="1"/>
          </p:nvPr>
        </p:nvSpPr>
        <p:spPr>
          <a:xfrm>
            <a:off x="395288" y="1484313"/>
            <a:ext cx="8229600" cy="4679950"/>
          </a:xfrm>
        </p:spPr>
        <p:txBody>
          <a:bodyPr/>
          <a:lstStyle/>
          <a:p>
            <a:pPr algn="ctr" eaLnBrk="1" hangingPunct="1">
              <a:lnSpc>
                <a:spcPct val="80000"/>
              </a:lnSpc>
              <a:buFontTx/>
              <a:buNone/>
            </a:pPr>
            <a:r>
              <a:rPr lang="ru-RU" altLang="ru-RU" sz="1400" smtClean="0">
                <a:solidFill>
                  <a:schemeClr val="bg2"/>
                </a:solidFill>
              </a:rPr>
              <a:t> </a:t>
            </a:r>
            <a:endParaRPr lang="ru-RU" altLang="ru-RU" sz="2400" b="1" smtClean="0">
              <a:solidFill>
                <a:schemeClr val="bg2"/>
              </a:solidFill>
            </a:endParaRPr>
          </a:p>
          <a:p>
            <a:pPr eaLnBrk="1" hangingPunct="1">
              <a:lnSpc>
                <a:spcPct val="80000"/>
              </a:lnSpc>
            </a:pPr>
            <a:endParaRPr lang="ru-RU" altLang="ru-RU" sz="900" b="1" smtClean="0">
              <a:solidFill>
                <a:schemeClr val="bg2"/>
              </a:solidFill>
            </a:endParaRPr>
          </a:p>
          <a:p>
            <a:pPr eaLnBrk="1" hangingPunct="1">
              <a:lnSpc>
                <a:spcPct val="80000"/>
              </a:lnSpc>
            </a:pPr>
            <a:r>
              <a:rPr lang="ru-RU" altLang="ru-RU" sz="2800" smtClean="0">
                <a:solidFill>
                  <a:schemeClr val="bg2"/>
                </a:solidFill>
                <a:latin typeface="Times New Roman" pitchFamily="18" charset="0"/>
                <a:cs typeface="Times New Roman" pitchFamily="18" charset="0"/>
              </a:rPr>
              <a:t>Курильщики состажем, перешедшие на курение вейпа, вновь возвращаются к курению сигарет или продолжают курить парители, в том числе с жидкостями, содержащими никотин! </a:t>
            </a:r>
          </a:p>
          <a:p>
            <a:pPr eaLnBrk="1" hangingPunct="1">
              <a:lnSpc>
                <a:spcPct val="80000"/>
              </a:lnSpc>
              <a:buFontTx/>
              <a:buNone/>
            </a:pPr>
            <a:r>
              <a:rPr lang="ru-RU" altLang="ru-RU" sz="2800" smtClean="0">
                <a:solidFill>
                  <a:schemeClr val="bg2"/>
                </a:solidFill>
                <a:latin typeface="Times New Roman" pitchFamily="18" charset="0"/>
                <a:cs typeface="Times New Roman" pitchFamily="18" charset="0"/>
              </a:rPr>
              <a:t>    </a:t>
            </a:r>
            <a:r>
              <a:rPr lang="ru-RU" altLang="ru-RU" sz="2800" b="1" smtClean="0">
                <a:solidFill>
                  <a:schemeClr val="bg2"/>
                </a:solidFill>
                <a:latin typeface="Times New Roman" pitchFamily="18" charset="0"/>
                <a:cs typeface="Times New Roman" pitchFamily="18" charset="0"/>
              </a:rPr>
              <a:t>Зависимость остается!!!</a:t>
            </a:r>
          </a:p>
          <a:p>
            <a:pPr eaLnBrk="1" hangingPunct="1">
              <a:lnSpc>
                <a:spcPct val="80000"/>
              </a:lnSpc>
              <a:buFontTx/>
              <a:buNone/>
            </a:pPr>
            <a:r>
              <a:rPr lang="ru-RU" altLang="ru-RU" sz="2400" smtClean="0">
                <a:solidFill>
                  <a:schemeClr val="bg2"/>
                </a:solidFill>
                <a:latin typeface="Times New Roman" pitchFamily="18" charset="0"/>
                <a:cs typeface="Times New Roman" pitchFamily="18" charset="0"/>
              </a:rPr>
              <a:t>  </a:t>
            </a:r>
          </a:p>
          <a:p>
            <a:pPr eaLnBrk="1" hangingPunct="1">
              <a:lnSpc>
                <a:spcPct val="80000"/>
              </a:lnSpc>
              <a:buFontTx/>
              <a:buNone/>
            </a:pPr>
            <a:endParaRPr lang="ru-RU" altLang="ru-RU" sz="2400" b="1" smtClean="0">
              <a:solidFill>
                <a:schemeClr val="bg2"/>
              </a:solidFill>
              <a:latin typeface="Times New Roman" pitchFamily="18" charset="0"/>
              <a:cs typeface="Times New Roman" pitchFamily="18" charset="0"/>
            </a:endParaRPr>
          </a:p>
          <a:p>
            <a:pPr eaLnBrk="1" hangingPunct="1">
              <a:lnSpc>
                <a:spcPct val="80000"/>
              </a:lnSpc>
            </a:pPr>
            <a:r>
              <a:rPr lang="ru-RU" altLang="ru-RU" sz="2800" smtClean="0">
                <a:solidFill>
                  <a:schemeClr val="bg2"/>
                </a:solidFill>
                <a:latin typeface="Times New Roman" pitchFamily="18" charset="0"/>
                <a:cs typeface="Times New Roman" pitchFamily="18" charset="0"/>
              </a:rPr>
              <a:t>У вейперов, не пробовавших сигареты, возникает психологическая зависимость от курения! Люди не могут отказаться от курения. И часто переходят на сигареты.</a:t>
            </a:r>
          </a:p>
          <a:p>
            <a:pPr eaLnBrk="1" hangingPunct="1">
              <a:lnSpc>
                <a:spcPct val="80000"/>
              </a:lnSpc>
              <a:buFontTx/>
              <a:buNone/>
            </a:pPr>
            <a:r>
              <a:rPr lang="ru-RU" altLang="ru-RU" sz="2800" smtClean="0">
                <a:solidFill>
                  <a:schemeClr val="bg2"/>
                </a:solidFill>
                <a:latin typeface="Times New Roman" pitchFamily="18" charset="0"/>
                <a:cs typeface="Times New Roman" pitchFamily="18" charset="0"/>
              </a:rPr>
              <a:t>    </a:t>
            </a:r>
            <a:r>
              <a:rPr lang="ru-RU" altLang="ru-RU" sz="2800" b="1" smtClean="0">
                <a:solidFill>
                  <a:schemeClr val="bg2"/>
                </a:solidFill>
                <a:latin typeface="Times New Roman" pitchFamily="18" charset="0"/>
                <a:cs typeface="Times New Roman" pitchFamily="18" charset="0"/>
              </a:rPr>
              <a:t>Зависимость возникает!!!</a:t>
            </a:r>
          </a:p>
          <a:p>
            <a:pPr eaLnBrk="1" hangingPunct="1">
              <a:lnSpc>
                <a:spcPct val="80000"/>
              </a:lnSpc>
              <a:buFontTx/>
              <a:buNone/>
            </a:pPr>
            <a:endParaRPr lang="ru-RU" altLang="ru-RU" sz="2400" smtClean="0">
              <a:solidFill>
                <a:schemeClr val="bg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2. БЕЗОПАСНЫ?</a:t>
            </a:r>
            <a:r>
              <a:rPr lang="ru-RU" altLang="ru-RU" sz="3600" i="1" smtClean="0">
                <a:solidFill>
                  <a:schemeClr val="bg2"/>
                </a:solidFill>
              </a:rPr>
              <a:t>  </a:t>
            </a:r>
            <a:br>
              <a:rPr lang="ru-RU" altLang="ru-RU" sz="3600" i="1" smtClean="0">
                <a:solidFill>
                  <a:schemeClr val="bg2"/>
                </a:solidFill>
              </a:rPr>
            </a:br>
            <a:r>
              <a:rPr lang="ru-RU" altLang="ru-RU" sz="3200" i="1" smtClean="0">
                <a:solidFill>
                  <a:schemeClr val="bg2"/>
                </a:solidFill>
              </a:rPr>
              <a:t>Электронные сигареты безвредны и их можно курить вместо обычных сигарет</a:t>
            </a:r>
          </a:p>
        </p:txBody>
      </p:sp>
      <p:sp>
        <p:nvSpPr>
          <p:cNvPr id="29699"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smtClean="0">
                <a:solidFill>
                  <a:schemeClr val="bg2"/>
                </a:solidFill>
              </a:rPr>
              <a:t> </a:t>
            </a:r>
            <a:endParaRPr lang="ru-RU" altLang="ru-RU" sz="4000" b="1" smtClean="0">
              <a:solidFill>
                <a:schemeClr val="bg2"/>
              </a:solidFill>
            </a:endParaRPr>
          </a:p>
          <a:p>
            <a:pPr eaLnBrk="1" hangingPunct="1">
              <a:lnSpc>
                <a:spcPct val="90000"/>
              </a:lnSpc>
            </a:pPr>
            <a:endParaRPr lang="ru-RU" altLang="ru-RU" sz="1600" b="1" smtClean="0">
              <a:solidFill>
                <a:schemeClr val="bg2"/>
              </a:solidFill>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Аэрозоли ЭС содержат высокотоксичный никотин и другие химические токсины и концерогены (карболовые соединения, тяжелые металлы).</a:t>
            </a:r>
          </a:p>
          <a:p>
            <a:pPr algn="just" eaLnBrk="1" hangingPunct="1">
              <a:lnSpc>
                <a:spcPct val="90000"/>
              </a:lnSpc>
            </a:pPr>
            <a:r>
              <a:rPr lang="ru-RU" altLang="ru-RU" sz="2400" smtClean="0">
                <a:solidFill>
                  <a:schemeClr val="bg2"/>
                </a:solidFill>
                <a:latin typeface="Times New Roman" pitchFamily="18" charset="0"/>
                <a:cs typeface="Times New Roman" pitchFamily="18" charset="0"/>
              </a:rPr>
              <a:t>Состав жидкостей не регулируется никакими стандартами. Заявленное на упаковке содержание никотина и других химических веществ часто не совпадает с фактическим составом жидкости.</a:t>
            </a:r>
          </a:p>
          <a:p>
            <a:pPr algn="just" eaLnBrk="1" hangingPunct="1">
              <a:lnSpc>
                <a:spcPct val="90000"/>
              </a:lnSpc>
            </a:pPr>
            <a:r>
              <a:rPr lang="ru-RU" altLang="ru-RU" sz="2400" smtClean="0">
                <a:solidFill>
                  <a:schemeClr val="bg2"/>
                </a:solidFill>
                <a:latin typeface="Times New Roman" pitchFamily="18" charset="0"/>
                <a:cs typeface="Times New Roman" pitchFamily="18" charset="0"/>
              </a:rPr>
              <a:t>Содержащийся в жидкости для заправки ЭС никотин – мощный нейротоксин, который при попадании в организм через кожу или желудок способен вызвать тяжелые отравления вплоть до смертельного исхода.</a:t>
            </a:r>
            <a:r>
              <a:rPr lang="ru-RU" altLang="ru-RU" sz="2400" smtClean="0">
                <a:solidFill>
                  <a:schemeClr val="bg2"/>
                </a:solidFill>
              </a:rPr>
              <a:t> </a:t>
            </a:r>
          </a:p>
          <a:p>
            <a:pPr eaLnBrk="1" hangingPunct="1">
              <a:lnSpc>
                <a:spcPct val="90000"/>
              </a:lnSpc>
              <a:buFontTx/>
              <a:buNone/>
            </a:pPr>
            <a:endParaRPr lang="ru-RU" altLang="ru-RU" sz="2400" smtClean="0">
              <a:solidFill>
                <a:schemeClr val="bg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692150"/>
            <a:ext cx="8715375" cy="1008063"/>
          </a:xfrm>
        </p:spPr>
        <p:txBody>
          <a:bodyPr/>
          <a:lstStyle/>
          <a:p>
            <a:pPr eaLnBrk="1" hangingPunct="1">
              <a:defRPr/>
            </a:pPr>
            <a:r>
              <a:rPr lang="ru-RU" altLang="ru-RU" sz="3600" smtClean="0">
                <a:solidFill>
                  <a:schemeClr val="bg2"/>
                </a:solidFill>
              </a:rPr>
              <a:t>МИФ 3. БЕЗВРЕДНЫ?</a:t>
            </a:r>
            <a:r>
              <a:rPr lang="ru-RU" altLang="ru-RU" sz="3600" i="1" smtClean="0">
                <a:solidFill>
                  <a:schemeClr val="bg2"/>
                </a:solidFill>
              </a:rPr>
              <a:t>  </a:t>
            </a:r>
            <a:br>
              <a:rPr lang="ru-RU" altLang="ru-RU" sz="3600" i="1" smtClean="0">
                <a:solidFill>
                  <a:schemeClr val="bg2"/>
                </a:solidFill>
              </a:rPr>
            </a:br>
            <a:r>
              <a:rPr lang="ru-RU" altLang="ru-RU" sz="3200" i="1" smtClean="0">
                <a:solidFill>
                  <a:schemeClr val="bg2"/>
                </a:solidFill>
              </a:rPr>
              <a:t>ЭС безвредны для окружения, их можно курить там, где курить нельзя</a:t>
            </a:r>
          </a:p>
        </p:txBody>
      </p:sp>
      <p:sp>
        <p:nvSpPr>
          <p:cNvPr id="30723" name="Rectangle 3"/>
          <p:cNvSpPr>
            <a:spLocks noGrp="1" noChangeArrowheads="1"/>
          </p:cNvSpPr>
          <p:nvPr>
            <p:ph idx="1"/>
          </p:nvPr>
        </p:nvSpPr>
        <p:spPr>
          <a:xfrm>
            <a:off x="323850" y="1844675"/>
            <a:ext cx="8569325" cy="4679950"/>
          </a:xfrm>
        </p:spPr>
        <p:txBody>
          <a:bodyPr/>
          <a:lstStyle/>
          <a:p>
            <a:pPr algn="ctr" eaLnBrk="1" hangingPunct="1">
              <a:lnSpc>
                <a:spcPct val="90000"/>
              </a:lnSpc>
              <a:buFontTx/>
              <a:buNone/>
            </a:pPr>
            <a:r>
              <a:rPr lang="ru-RU" altLang="ru-RU" sz="2400" smtClean="0">
                <a:solidFill>
                  <a:schemeClr val="bg2"/>
                </a:solidFill>
              </a:rPr>
              <a:t> </a:t>
            </a:r>
            <a:endParaRPr lang="ru-RU" altLang="ru-RU" sz="4000" b="1" smtClean="0">
              <a:solidFill>
                <a:schemeClr val="bg2"/>
              </a:solidFill>
            </a:endParaRPr>
          </a:p>
          <a:p>
            <a:pPr eaLnBrk="1" hangingPunct="1">
              <a:lnSpc>
                <a:spcPct val="90000"/>
              </a:lnSpc>
            </a:pPr>
            <a:endParaRPr lang="ru-RU" altLang="ru-RU" sz="1600" b="1" smtClean="0">
              <a:solidFill>
                <a:schemeClr val="bg2"/>
              </a:solidFill>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Пары, выпускаемые ЭС, не безвредны для окружающих. Содержание выкотоксичных химических веществ и никотина в парах электронных сигарет делает их очень опасными для окружающих.</a:t>
            </a:r>
          </a:p>
          <a:p>
            <a:pPr algn="just" eaLnBrk="1" hangingPunct="1">
              <a:lnSpc>
                <a:spcPct val="90000"/>
              </a:lnSpc>
            </a:pPr>
            <a:endParaRPr lang="en-US" altLang="ru-RU" sz="2400" smtClean="0">
              <a:solidFill>
                <a:schemeClr val="bg2"/>
              </a:solidFill>
              <a:latin typeface="Times New Roman" pitchFamily="18" charset="0"/>
              <a:cs typeface="Times New Roman" pitchFamily="18" charset="0"/>
            </a:endParaRPr>
          </a:p>
          <a:p>
            <a:pPr algn="just" eaLnBrk="1" hangingPunct="1">
              <a:lnSpc>
                <a:spcPct val="90000"/>
              </a:lnSpc>
            </a:pPr>
            <a:r>
              <a:rPr lang="ru-RU" altLang="ru-RU" sz="2400" smtClean="0">
                <a:solidFill>
                  <a:schemeClr val="bg2"/>
                </a:solidFill>
                <a:latin typeface="Times New Roman" pitchFamily="18" charset="0"/>
                <a:cs typeface="Times New Roman" pitchFamily="18" charset="0"/>
              </a:rPr>
              <a:t>Курить ЭС в местах, запрещенных для курения, нельзя, т.к. потребление всего, что имитирует курение, в общественных местах, запрещено Федеральным законом №15-ФЗ «Об охране здоровья граждан от воздействия окружающего табачного дыма и последствий потребления табака». </a:t>
            </a:r>
          </a:p>
          <a:p>
            <a:pPr eaLnBrk="1" hangingPunct="1">
              <a:lnSpc>
                <a:spcPct val="90000"/>
              </a:lnSpc>
              <a:buFontTx/>
              <a:buNone/>
            </a:pPr>
            <a:endParaRPr lang="ru-RU" altLang="ru-RU" sz="2400" smtClean="0">
              <a:solidFill>
                <a:schemeClr val="bg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646113" y="1916113"/>
            <a:ext cx="8497887" cy="1512887"/>
          </a:xfrm>
        </p:spPr>
        <p:txBody>
          <a:bodyPr/>
          <a:lstStyle/>
          <a:p>
            <a:pPr algn="ctr" eaLnBrk="1" hangingPunct="1">
              <a:lnSpc>
                <a:spcPct val="150000"/>
              </a:lnSpc>
              <a:buFontTx/>
              <a:buNone/>
            </a:pPr>
            <a:r>
              <a:rPr lang="ru-RU" altLang="ru-RU" sz="5400" b="1" smtClean="0">
                <a:solidFill>
                  <a:schemeClr val="bg2"/>
                </a:solidFill>
              </a:rPr>
              <a:t>Исследования </a:t>
            </a:r>
          </a:p>
          <a:p>
            <a:pPr algn="ctr" eaLnBrk="1" hangingPunct="1">
              <a:lnSpc>
                <a:spcPct val="150000"/>
              </a:lnSpc>
              <a:buFontTx/>
              <a:buNone/>
            </a:pPr>
            <a:r>
              <a:rPr lang="ru-RU" altLang="ru-RU" sz="5400" b="1" smtClean="0">
                <a:solidFill>
                  <a:schemeClr val="bg2"/>
                </a:solidFill>
              </a:rPr>
              <a:t>ЭС и парителей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412875"/>
            <a:ext cx="8229600" cy="4260850"/>
          </a:xfrm>
        </p:spPr>
        <p:txBody>
          <a:bodyPr/>
          <a:lstStyle/>
          <a:p>
            <a:pPr algn="ctr" eaLnBrk="1" hangingPunct="1">
              <a:buFontTx/>
              <a:buNone/>
            </a:pPr>
            <a:r>
              <a:rPr lang="ru-RU" altLang="ru-RU" sz="4400" smtClean="0">
                <a:solidFill>
                  <a:schemeClr val="bg2"/>
                </a:solidFill>
                <a:latin typeface="Times New Roman" pitchFamily="18" charset="0"/>
                <a:cs typeface="Times New Roman" pitchFamily="18" charset="0"/>
              </a:rPr>
              <a:t>Всё чаще на улицах мы видим людей, курящих электронные сигареты и вейпы. Сегодня попробуем выяснить в чём заключается их вред и почему опасно «парить».</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ис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88913"/>
            <a:ext cx="61928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ис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5888"/>
            <a:ext cx="6480175"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ис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8137525"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ис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424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ÐÐ°ÑÑÐ¸Ð½ÐºÐ¸ Ð¿Ð¾ Ð·Ð°Ð¿ÑÐ¾ÑÑ ÑÐ°Ð±Ð»Ð¸ÑÐºÐ° Ð½Ðµ ÐºÑÑÐ¸ÑÑ ÑÐ»ÐµÐºÑÑÐ¾Ð½Ð½ÑÑ ÑÐ¸Ð³Ð°ÑÐµ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8215312"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68313" y="1916113"/>
            <a:ext cx="8229600" cy="1668462"/>
          </a:xfrm>
        </p:spPr>
        <p:txBody>
          <a:bodyPr/>
          <a:lstStyle/>
          <a:p>
            <a:pPr algn="ctr" eaLnBrk="1" hangingPunct="1">
              <a:buFontTx/>
              <a:buNone/>
            </a:pPr>
            <a:r>
              <a:rPr lang="ru-RU" altLang="ru-RU" sz="8000" smtClean="0">
                <a:solidFill>
                  <a:schemeClr val="bg2"/>
                </a:solidFill>
              </a:rPr>
              <a:t>Спасибо за внимание!</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634082"/>
          </a:xfrm>
        </p:spPr>
        <p:txBody>
          <a:bodyPr/>
          <a:lstStyle/>
          <a:p>
            <a:pPr>
              <a:defRPr/>
            </a:pPr>
            <a:r>
              <a:rPr lang="ru-RU" smtClean="0"/>
              <a:t>Список источников</a:t>
            </a:r>
            <a:endParaRPr lang="ru-RU"/>
          </a:p>
        </p:txBody>
      </p:sp>
      <p:sp>
        <p:nvSpPr>
          <p:cNvPr id="38915" name="Объект 2"/>
          <p:cNvSpPr>
            <a:spLocks noGrp="1"/>
          </p:cNvSpPr>
          <p:nvPr>
            <p:ph idx="1"/>
          </p:nvPr>
        </p:nvSpPr>
        <p:spPr>
          <a:xfrm>
            <a:off x="468313" y="908050"/>
            <a:ext cx="8218487" cy="5218113"/>
          </a:xfrm>
        </p:spPr>
        <p:txBody>
          <a:bodyPr/>
          <a:lstStyle/>
          <a:p>
            <a:pPr marL="457200" indent="-457200">
              <a:buFont typeface="Calibri" pitchFamily="34" charset="0"/>
              <a:buAutoNum type="arabicPeriod"/>
            </a:pPr>
            <a:r>
              <a:rPr lang="en-US" sz="2400" smtClean="0">
                <a:hlinkClick r:id="rId2"/>
              </a:rPr>
              <a:t>https://ru.wikipedia.org/wiki/</a:t>
            </a:r>
            <a:r>
              <a:rPr lang="ru-RU" sz="2400" smtClean="0">
                <a:hlinkClick r:id="rId2"/>
              </a:rPr>
              <a:t>Электронная_сигарета</a:t>
            </a:r>
            <a:endParaRPr lang="ru-RU" sz="2400" smtClean="0"/>
          </a:p>
          <a:p>
            <a:pPr marL="457200" indent="-457200">
              <a:buFont typeface="Calibri" pitchFamily="34" charset="0"/>
              <a:buAutoNum type="arabicPeriod"/>
            </a:pPr>
            <a:r>
              <a:rPr lang="en-US" sz="2400" smtClean="0">
                <a:hlinkClick r:id="rId3"/>
              </a:rPr>
              <a:t>https://thequestion.ru/questions/71738/kakov-realnyi-vred-elektronnykh-sigaret</a:t>
            </a:r>
            <a:endParaRPr lang="ru-RU" sz="2400" smtClean="0"/>
          </a:p>
          <a:p>
            <a:pPr marL="457200" indent="-457200">
              <a:buFont typeface="Calibri" pitchFamily="34" charset="0"/>
              <a:buAutoNum type="arabicPeriod"/>
            </a:pPr>
            <a:r>
              <a:rPr lang="en-US" sz="2400" smtClean="0">
                <a:hlinkClick r:id="rId4"/>
              </a:rPr>
              <a:t>https://vipmag.by/stati_ob_elektronnykh_sigaretakh/vredna_li_elektronnaya_sigareta1_id21216/</a:t>
            </a:r>
            <a:endParaRPr lang="ru-RU" sz="2400" smtClean="0"/>
          </a:p>
          <a:p>
            <a:pPr marL="457200" indent="-457200">
              <a:buFont typeface="Calibri" pitchFamily="34" charset="0"/>
              <a:buAutoNum type="arabicPeriod"/>
            </a:pPr>
            <a:r>
              <a:rPr lang="en-US" sz="2400" smtClean="0">
                <a:hlinkClick r:id="rId5"/>
              </a:rPr>
              <a:t>http://www.polymia.by/wp-content/uploads/2016/08/213731-02.jpg</a:t>
            </a:r>
            <a:endParaRPr lang="ru-RU" sz="2400" smtClean="0"/>
          </a:p>
          <a:p>
            <a:pPr marL="457200" indent="-457200">
              <a:buFont typeface="Calibri" pitchFamily="34" charset="0"/>
              <a:buAutoNum type="arabicPeriod"/>
            </a:pPr>
            <a:r>
              <a:rPr lang="en-US" sz="2400" smtClean="0">
                <a:hlinkClick r:id="rId6"/>
              </a:rPr>
              <a:t>https://bez-zavisimostey.com/wp-content/uploads/2017/11/e-cigarette2-1024x549.jpg</a:t>
            </a:r>
            <a:endParaRPr lang="ru-RU" sz="2400" smtClean="0"/>
          </a:p>
          <a:p>
            <a:pPr marL="457200" indent="-457200">
              <a:buFont typeface="Calibri" pitchFamily="34" charset="0"/>
              <a:buAutoNum type="arabicPeriod"/>
            </a:pPr>
            <a:r>
              <a:rPr lang="en-US" sz="2400" smtClean="0">
                <a:hlinkClick r:id="rId7"/>
              </a:rPr>
              <a:t>http://kurinekuri.ru/imgarticles/20141223202040702.jpg</a:t>
            </a:r>
            <a:endParaRPr lang="ru-RU" sz="2400" smtClean="0"/>
          </a:p>
          <a:p>
            <a:pPr marL="457200" indent="-457200"/>
            <a:endParaRPr lang="ru-RU" sz="1600" smtClean="0"/>
          </a:p>
          <a:p>
            <a:pPr marL="457200" indent="-457200"/>
            <a:endParaRPr lang="ru-RU" sz="1100" smtClean="0"/>
          </a:p>
          <a:p>
            <a:pPr marL="457200" indent="-457200"/>
            <a:endParaRPr lang="ru-RU" sz="1100" smtClean="0"/>
          </a:p>
          <a:p>
            <a:pPr marL="457200" indent="-457200"/>
            <a:endParaRPr lang="ru-RU"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68313" y="404813"/>
            <a:ext cx="8229600" cy="4752975"/>
          </a:xfrm>
        </p:spPr>
        <p:txBody>
          <a:bodyPr/>
          <a:lstStyle/>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Электронная сигарета, паритель, вейп – ингалятор специального назначения для личного пользования с аэрозольным генератором.</a:t>
            </a:r>
          </a:p>
          <a:p>
            <a:pPr eaLnBrk="1" hangingPunct="1">
              <a:lnSpc>
                <a:spcPct val="90000"/>
              </a:lnSpc>
              <a:spcBef>
                <a:spcPts val="100"/>
              </a:spcBef>
            </a:pPr>
            <a:endParaRPr lang="ru-RU" altLang="ru-RU" sz="3300" smtClean="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Чаще всего используется с никотиносодержащими жидкостями. </a:t>
            </a:r>
          </a:p>
          <a:p>
            <a:pPr eaLnBrk="1" hangingPunct="1">
              <a:lnSpc>
                <a:spcPct val="90000"/>
              </a:lnSpc>
              <a:spcBef>
                <a:spcPts val="100"/>
              </a:spcBef>
            </a:pPr>
            <a:endParaRPr lang="ru-RU" altLang="ru-RU" sz="3300" smtClean="0">
              <a:solidFill>
                <a:schemeClr val="bg2"/>
              </a:solidFill>
              <a:latin typeface="Times New Roman" pitchFamily="18" charset="0"/>
              <a:cs typeface="Times New Roman" pitchFamily="18" charset="0"/>
            </a:endParaRPr>
          </a:p>
          <a:p>
            <a:pPr eaLnBrk="1" hangingPunct="1">
              <a:lnSpc>
                <a:spcPct val="90000"/>
              </a:lnSpc>
              <a:spcBef>
                <a:spcPts val="100"/>
              </a:spcBef>
            </a:pPr>
            <a:r>
              <a:rPr lang="ru-RU" altLang="ru-RU" sz="3300" smtClean="0">
                <a:solidFill>
                  <a:schemeClr val="bg2"/>
                </a:solidFill>
                <a:latin typeface="Times New Roman" pitchFamily="18" charset="0"/>
                <a:cs typeface="Times New Roman" pitchFamily="18" charset="0"/>
              </a:rPr>
              <a:t>Используется как приспособление для курения.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defRPr/>
            </a:pPr>
            <a:r>
              <a:rPr lang="ru-RU" altLang="ru-RU" sz="4000" smtClean="0">
                <a:solidFill>
                  <a:schemeClr val="bg2"/>
                </a:solidFill>
              </a:rPr>
              <a:t>Начнём с истории. </a:t>
            </a:r>
            <a:br>
              <a:rPr lang="ru-RU" altLang="ru-RU" sz="4000" smtClean="0">
                <a:solidFill>
                  <a:schemeClr val="bg2"/>
                </a:solidFill>
              </a:rPr>
            </a:br>
            <a:r>
              <a:rPr lang="ru-RU" altLang="ru-RU" sz="4000" smtClean="0">
                <a:solidFill>
                  <a:schemeClr val="bg2"/>
                </a:solidFill>
              </a:rPr>
              <a:t>С чего всё началось</a:t>
            </a:r>
          </a:p>
        </p:txBody>
      </p:sp>
      <p:sp>
        <p:nvSpPr>
          <p:cNvPr id="7171" name="Rectangle 3"/>
          <p:cNvSpPr>
            <a:spLocks noGrp="1" noChangeArrowheads="1"/>
          </p:cNvSpPr>
          <p:nvPr>
            <p:ph idx="1"/>
          </p:nvPr>
        </p:nvSpPr>
        <p:spPr>
          <a:xfrm>
            <a:off x="468313" y="2133600"/>
            <a:ext cx="8229600" cy="4114800"/>
          </a:xfrm>
        </p:spPr>
        <p:txBody>
          <a:bodyPr/>
          <a:lstStyle/>
          <a:p>
            <a:pPr algn="ctr" eaLnBrk="1" hangingPunct="1">
              <a:lnSpc>
                <a:spcPct val="90000"/>
              </a:lnSpc>
              <a:buFontTx/>
              <a:buNone/>
            </a:pPr>
            <a:r>
              <a:rPr lang="ru-RU" altLang="ru-RU" sz="3600" smtClean="0">
                <a:solidFill>
                  <a:schemeClr val="bg2"/>
                </a:solidFill>
                <a:latin typeface="Times New Roman" pitchFamily="18" charset="0"/>
                <a:cs typeface="Times New Roman" pitchFamily="18" charset="0"/>
              </a:rPr>
              <a:t>В мире огромное количество людей стало умирать из-за курения – обструктивной болезни лёгких, рака, пневмонии, сердечно-сосудистых заболеваний.</a:t>
            </a:r>
          </a:p>
          <a:p>
            <a:pPr algn="ctr" eaLnBrk="1" hangingPunct="1">
              <a:lnSpc>
                <a:spcPct val="90000"/>
              </a:lnSpc>
              <a:buFontTx/>
              <a:buNone/>
            </a:pPr>
            <a:endParaRPr lang="ru-RU" altLang="ru-RU" sz="3600" smtClean="0">
              <a:solidFill>
                <a:schemeClr val="bg2"/>
              </a:solidFill>
              <a:latin typeface="Times New Roman" pitchFamily="18" charset="0"/>
              <a:cs typeface="Times New Roman" pitchFamily="18" charset="0"/>
            </a:endParaRPr>
          </a:p>
          <a:p>
            <a:pPr algn="ctr" eaLnBrk="1" hangingPunct="1">
              <a:lnSpc>
                <a:spcPct val="90000"/>
              </a:lnSpc>
              <a:buFontTx/>
              <a:buNone/>
            </a:pPr>
            <a:r>
              <a:rPr lang="ru-RU" altLang="ru-RU" sz="3600" smtClean="0">
                <a:solidFill>
                  <a:schemeClr val="bg2"/>
                </a:solidFill>
                <a:latin typeface="Times New Roman" pitchFamily="18" charset="0"/>
                <a:cs typeface="Times New Roman" pitchFamily="18" charset="0"/>
              </a:rPr>
              <a:t>Стала вестись пропаганда о вреде курения.</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altLang="ru-RU" smtClean="0">
                <a:solidFill>
                  <a:schemeClr val="bg2"/>
                </a:solidFill>
              </a:rPr>
              <a:t>Как продолжилось</a:t>
            </a:r>
          </a:p>
        </p:txBody>
      </p:sp>
      <p:sp>
        <p:nvSpPr>
          <p:cNvPr id="8195" name="Rectangle 3"/>
          <p:cNvSpPr>
            <a:spLocks noGrp="1" noChangeArrowheads="1"/>
          </p:cNvSpPr>
          <p:nvPr>
            <p:ph idx="1"/>
          </p:nvPr>
        </p:nvSpPr>
        <p:spPr>
          <a:xfrm>
            <a:off x="468313" y="1484313"/>
            <a:ext cx="8229600" cy="4764087"/>
          </a:xfrm>
        </p:spPr>
        <p:txBody>
          <a:bodyPr/>
          <a:lstStyle/>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В 2003 году изобрели электронную сигарету, а затем и вейп (паритель).</a:t>
            </a:r>
          </a:p>
          <a:p>
            <a:pPr algn="ctr" eaLnBrk="1" hangingPunct="1">
              <a:lnSpc>
                <a:spcPct val="80000"/>
              </a:lnSpc>
              <a:buFontTx/>
              <a:buNone/>
            </a:pPr>
            <a:endParaRPr lang="ru-RU" altLang="ru-RU" smtClean="0">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По сравнению с обычными сигаретами электронная сигарета безопаснее.</a:t>
            </a:r>
          </a:p>
          <a:p>
            <a:pPr algn="ctr" eaLnBrk="1" hangingPunct="1">
              <a:lnSpc>
                <a:spcPct val="80000"/>
              </a:lnSpc>
              <a:buFontTx/>
              <a:buNone/>
            </a:pPr>
            <a:endParaRPr lang="ru-RU" altLang="ru-RU" smtClean="0">
              <a:solidFill>
                <a:schemeClr val="bg2"/>
              </a:solidFill>
              <a:latin typeface="Times New Roman" pitchFamily="18" charset="0"/>
              <a:cs typeface="Times New Roman" pitchFamily="18" charset="0"/>
            </a:endParaRP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Производители электронных сигарет стали вести пропаганду о безопасности парения, т.к. </a:t>
            </a: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1 -в них не содержится никотина </a:t>
            </a:r>
          </a:p>
          <a:p>
            <a:pPr algn="ctr" eaLnBrk="1" hangingPunct="1">
              <a:lnSpc>
                <a:spcPct val="80000"/>
              </a:lnSpc>
              <a:buFontTx/>
              <a:buNone/>
            </a:pPr>
            <a:r>
              <a:rPr lang="ru-RU" altLang="ru-RU" smtClean="0">
                <a:solidFill>
                  <a:schemeClr val="bg2"/>
                </a:solidFill>
                <a:latin typeface="Times New Roman" pitchFamily="18" charset="0"/>
                <a:cs typeface="Times New Roman" pitchFamily="18" charset="0"/>
              </a:rPr>
              <a:t>2- исследований влияния парителей на здоровье не было</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ru-RU" altLang="ru-RU" smtClean="0">
                <a:solidFill>
                  <a:schemeClr val="bg2"/>
                </a:solidFill>
              </a:rPr>
              <a:t>К чему пришли</a:t>
            </a:r>
          </a:p>
        </p:txBody>
      </p:sp>
      <p:sp>
        <p:nvSpPr>
          <p:cNvPr id="9219" name="Rectangle 3"/>
          <p:cNvSpPr>
            <a:spLocks noGrp="1" noChangeArrowheads="1"/>
          </p:cNvSpPr>
          <p:nvPr>
            <p:ph idx="1"/>
          </p:nvPr>
        </p:nvSpPr>
        <p:spPr>
          <a:xfrm>
            <a:off x="539750" y="1773238"/>
            <a:ext cx="8229600" cy="4906962"/>
          </a:xfrm>
        </p:spPr>
        <p:txBody>
          <a:bodyPr/>
          <a:lstStyle/>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Появилась мода на парение (вейпинг)</a:t>
            </a:r>
          </a:p>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Увеличилось общее количество курильщиков, которые впоследствии возвращаются или переходят на сигареты</a:t>
            </a:r>
          </a:p>
          <a:p>
            <a:pPr eaLnBrk="1" hangingPunct="1">
              <a:lnSpc>
                <a:spcPct val="90000"/>
              </a:lnSpc>
              <a:spcBef>
                <a:spcPts val="1800"/>
              </a:spcBef>
            </a:pPr>
            <a:r>
              <a:rPr lang="ru-RU" altLang="ru-RU" sz="4000" smtClean="0">
                <a:solidFill>
                  <a:schemeClr val="bg2"/>
                </a:solidFill>
                <a:latin typeface="Times New Roman" pitchFamily="18" charset="0"/>
                <a:cs typeface="Times New Roman" pitchFamily="18" charset="0"/>
              </a:rPr>
              <a:t>Увеличилось количество курящих детей</a:t>
            </a:r>
          </a:p>
          <a:p>
            <a:pPr eaLnBrk="1" hangingPunct="1">
              <a:lnSpc>
                <a:spcPct val="90000"/>
              </a:lnSpc>
            </a:pPr>
            <a:endParaRPr lang="ru-RU" altLang="ru-RU" smtClean="0">
              <a:solidFill>
                <a:schemeClr val="bg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lang="ru-RU" altLang="ru-RU" sz="4000" smtClean="0">
                <a:solidFill>
                  <a:schemeClr val="bg2"/>
                </a:solidFill>
              </a:rPr>
              <a:t>Обман производителей сигарет</a:t>
            </a:r>
          </a:p>
        </p:txBody>
      </p:sp>
      <p:sp>
        <p:nvSpPr>
          <p:cNvPr id="10243" name="Rectangle 3"/>
          <p:cNvSpPr>
            <a:spLocks noGrp="1" noChangeArrowheads="1"/>
          </p:cNvSpPr>
          <p:nvPr>
            <p:ph idx="1"/>
          </p:nvPr>
        </p:nvSpPr>
        <p:spPr>
          <a:xfrm>
            <a:off x="395288" y="1557338"/>
            <a:ext cx="8229600" cy="4114800"/>
          </a:xfrm>
        </p:spPr>
        <p:txBody>
          <a:bodyPr/>
          <a:lstStyle/>
          <a:p>
            <a:pPr eaLnBrk="1" hangingPunct="1"/>
            <a:r>
              <a:rPr lang="ru-RU" altLang="ru-RU" smtClean="0">
                <a:solidFill>
                  <a:schemeClr val="bg2"/>
                </a:solidFill>
                <a:latin typeface="Times New Roman" pitchFamily="18" charset="0"/>
                <a:cs typeface="Times New Roman" pitchFamily="18" charset="0"/>
              </a:rPr>
              <a:t>Производителям сигарет выгодно убеждать всех людей, что парить не вредно, т.к. компании - производители получают огромные доходы от продаж сигарет!</a:t>
            </a:r>
          </a:p>
          <a:p>
            <a:pPr eaLnBrk="1" hangingPunct="1"/>
            <a:endParaRPr lang="ru-RU" altLang="ru-RU" smtClean="0">
              <a:solidFill>
                <a:schemeClr val="bg2"/>
              </a:solidFill>
              <a:latin typeface="Times New Roman" pitchFamily="18" charset="0"/>
              <a:cs typeface="Times New Roman" pitchFamily="18" charset="0"/>
            </a:endParaRPr>
          </a:p>
          <a:p>
            <a:pPr eaLnBrk="1" hangingPunct="1"/>
            <a:r>
              <a:rPr lang="ru-RU" altLang="ru-RU" smtClean="0">
                <a:solidFill>
                  <a:schemeClr val="bg2"/>
                </a:solidFill>
                <a:latin typeface="Times New Roman" pitchFamily="18" charset="0"/>
                <a:cs typeface="Times New Roman" pitchFamily="18" charset="0"/>
              </a:rPr>
              <a:t>Проводятся рекламные компании, поддерживающие миф безопасности вейпа, в том числе в сети Интернет.</a:t>
            </a:r>
          </a:p>
          <a:p>
            <a:pPr eaLnBrk="1" hangingPunct="1"/>
            <a:endParaRPr lang="ru-RU" altLang="ru-RU" sz="2800" smtClean="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5373688"/>
            <a:ext cx="8220075" cy="1343025"/>
          </a:xfrm>
        </p:spPr>
        <p:txBody>
          <a:bodyPr>
            <a:normAutofit/>
          </a:bodyPr>
          <a:lstStyle/>
          <a:p>
            <a:pPr eaLnBrk="1" hangingPunct="1">
              <a:defRPr/>
            </a:pPr>
            <a:r>
              <a:rPr lang="ru-RU" altLang="ru-RU" sz="4000" smtClean="0">
                <a:solidFill>
                  <a:schemeClr val="bg2"/>
                </a:solidFill>
              </a:rPr>
              <a:t>Что такое и чем опасен </a:t>
            </a:r>
            <a:r>
              <a:rPr lang="ru-RU" altLang="ru-RU" sz="4000" err="1" smtClean="0">
                <a:solidFill>
                  <a:schemeClr val="bg2"/>
                </a:solidFill>
              </a:rPr>
              <a:t>вейпинг</a:t>
            </a:r>
            <a:r>
              <a:rPr lang="ru-RU" altLang="ru-RU" sz="4000" smtClean="0">
                <a:solidFill>
                  <a:schemeClr val="bg2"/>
                </a:solidFill>
              </a:rPr>
              <a:t>. Давайте разберёмся!</a:t>
            </a:r>
          </a:p>
        </p:txBody>
      </p:sp>
      <p:pic>
        <p:nvPicPr>
          <p:cNvPr id="11267" name="Picture 4"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7993062" cy="476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edical-PowerPoint-Templa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medical06</Template>
  <TotalTime>633</TotalTime>
  <Words>728</Words>
  <Application>Microsoft Office PowerPoint</Application>
  <PresentationFormat>Экран (4:3)</PresentationFormat>
  <Paragraphs>113</Paragraphs>
  <Slides>36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36</vt:i4>
      </vt:variant>
    </vt:vector>
  </HeadingPairs>
  <TitlesOfParts>
    <vt:vector size="42" baseType="lpstr">
      <vt:lpstr>Arial</vt:lpstr>
      <vt:lpstr>Calibri</vt:lpstr>
      <vt:lpstr>Microsoft New Tai Lue</vt:lpstr>
      <vt:lpstr>Tahoma</vt:lpstr>
      <vt:lpstr>Times New Roman</vt:lpstr>
      <vt:lpstr>Medical-PowerPoint-Template</vt:lpstr>
      <vt:lpstr>Вейпинг и курение</vt:lpstr>
      <vt:lpstr>Презентация PowerPoint</vt:lpstr>
      <vt:lpstr>Презентация PowerPoint</vt:lpstr>
      <vt:lpstr>Презентация PowerPoint</vt:lpstr>
      <vt:lpstr>Начнём с истории.  С чего всё началось</vt:lpstr>
      <vt:lpstr>Как продолжилось</vt:lpstr>
      <vt:lpstr>К чему пришли</vt:lpstr>
      <vt:lpstr>Обман производителей сигарет</vt:lpstr>
      <vt:lpstr>Что такое и чем опасен вейпинг. Давайте разберёмся!</vt:lpstr>
      <vt:lpstr>СОСТАВ СИГАРЕТЫ</vt:lpstr>
      <vt:lpstr>Презентация PowerPoint</vt:lpstr>
      <vt:lpstr>Презентация PowerPoint</vt:lpstr>
      <vt:lpstr>Презентация PowerPoint</vt:lpstr>
      <vt:lpstr>Содержание  канцерогенов и токсинов</vt:lpstr>
      <vt:lpstr>ГЛИЦЕРИН</vt:lpstr>
      <vt:lpstr>НИКОТИН</vt:lpstr>
      <vt:lpstr>ПРОПИЛЕНГЛИКОЛЬ</vt:lpstr>
      <vt:lpstr>АРОМАТИЧЕСКИЕ ДОБАВКИ</vt:lpstr>
      <vt:lpstr>МЕТАЛЛЫ, В ЧАСТНОСТИ, НИКЕЛЬ</vt:lpstr>
      <vt:lpstr>Презентация PowerPoint</vt:lpstr>
      <vt:lpstr>Презентация PowerPoint</vt:lpstr>
      <vt:lpstr>Презентация PowerPoint</vt:lpstr>
      <vt:lpstr>Вред ароматических добавок без никотина</vt:lpstr>
      <vt:lpstr>Презентация PowerPoint</vt:lpstr>
      <vt:lpstr>Презентация PowerPoint</vt:lpstr>
      <vt:lpstr>МИФ 1   Помогают бросить курить? </vt:lpstr>
      <vt:lpstr>МИФ 2. БЕЗОПАСНЫ?   Электронные сигареты безвредны и их можно курить вместо обычных сигарет</vt:lpstr>
      <vt:lpstr>МИФ 3. БЕЗВРЕДНЫ?   ЭС безвредны для окружения, их можно курить там, где курить нельзя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Список источников</vt:lpstr>
    </vt:vector>
  </TitlesOfParts>
  <Company>Горковская СОШ</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Парение, вейпинг  и курение</dc:title>
  <dc:creator>Озерова Е.А.</dc:creator>
  <cp:keywords>Марк</cp:keywords>
  <cp:lastModifiedBy>Крылова Надежда Николаевна</cp:lastModifiedBy>
  <cp:revision>24</cp:revision>
  <dcterms:created xsi:type="dcterms:W3CDTF">2017-01-18T15:32:30Z</dcterms:created>
  <dcterms:modified xsi:type="dcterms:W3CDTF">2021-11-22T07:33:19Z</dcterms:modified>
</cp:coreProperties>
</file>